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1" r:id="rId3"/>
    <p:sldId id="257" r:id="rId4"/>
    <p:sldId id="275" r:id="rId5"/>
    <p:sldId id="274" r:id="rId6"/>
    <p:sldId id="278" r:id="rId7"/>
    <p:sldId id="264" r:id="rId8"/>
    <p:sldId id="280" r:id="rId9"/>
    <p:sldId id="286" r:id="rId10"/>
    <p:sldId id="279" r:id="rId11"/>
    <p:sldId id="287" r:id="rId12"/>
    <p:sldId id="282" r:id="rId13"/>
    <p:sldId id="288" r:id="rId14"/>
    <p:sldId id="283" r:id="rId15"/>
    <p:sldId id="289" r:id="rId16"/>
    <p:sldId id="284" r:id="rId17"/>
    <p:sldId id="290" r:id="rId18"/>
    <p:sldId id="291" r:id="rId19"/>
    <p:sldId id="292" r:id="rId20"/>
    <p:sldId id="260"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uli Bold" panose="020B0604020202020204" charset="0"/>
      <p:regular r:id="rId27"/>
    </p:embeddedFont>
    <p:embeddedFont>
      <p:font typeface="Muli Regular" panose="020B0604020202020204" charset="0"/>
      <p:regular r:id="rId28"/>
    </p:embeddedFont>
    <p:embeddedFont>
      <p:font typeface="Roboto" panose="020B0604020202020204" charset="0"/>
      <p:regular r:id="rId29"/>
      <p:bold r:id="rId30"/>
      <p:italic r:id="rId31"/>
      <p:boldItalic r:id="rId32"/>
    </p:embeddedFont>
    <p:embeddedFont>
      <p:font typeface="Webdings" panose="05030102010509060703" pitchFamily="18" charset="2"/>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F714D-759E-4C1D-881D-20D9DC230FD8}">
          <p14:sldIdLst>
            <p14:sldId id="256"/>
            <p14:sldId id="261"/>
            <p14:sldId id="257"/>
            <p14:sldId id="275"/>
            <p14:sldId id="274"/>
            <p14:sldId id="278"/>
          </p14:sldIdLst>
        </p14:section>
        <p14:section name="Phân ngưỡng ảnh(Bình chưa lọc)" id="{4116AF9E-6624-4D28-905E-54E9686C5532}">
          <p14:sldIdLst>
            <p14:sldId id="264"/>
          </p14:sldIdLst>
        </p14:section>
        <p14:section name="Ngưỡng đơn" id="{FF0A3136-4D3E-4D88-AED0-36DB64FBC040}">
          <p14:sldIdLst>
            <p14:sldId id="280"/>
            <p14:sldId id="286"/>
          </p14:sldIdLst>
        </p14:section>
        <p14:section name="Ngưỡng kép" id="{D989C16B-BE07-460E-BFD8-74FB097B13F2}">
          <p14:sldIdLst>
            <p14:sldId id="279"/>
            <p14:sldId id="287"/>
          </p14:sldIdLst>
        </p14:section>
        <p14:section name="Ngưỡng cục bộ" id="{5E624CA3-4536-4F77-B99C-E7C4523AF097}">
          <p14:sldIdLst>
            <p14:sldId id="282"/>
            <p14:sldId id="288"/>
          </p14:sldIdLst>
        </p14:section>
        <p14:section name="Ngưỡng toàn cục" id="{1CFE217F-9F15-45FA-A2A9-4D4FC23C0FB0}">
          <p14:sldIdLst>
            <p14:sldId id="283"/>
            <p14:sldId id="289"/>
          </p14:sldIdLst>
        </p14:section>
        <p14:section name="Tác động" id="{C7EE85D4-E070-4D32-809B-DB1368939302}">
          <p14:sldIdLst>
            <p14:sldId id="284"/>
            <p14:sldId id="290"/>
            <p14:sldId id="291"/>
            <p14:sldId id="292"/>
          </p14:sldIdLst>
        </p14:section>
        <p14:section name="Kết thúc" id="{2E02CE29-F56F-4C51-9DBC-7FC875548926}">
          <p14:sldIdLst>
            <p14:sldId id="260"/>
          </p14:sldIdLst>
        </p14:section>
      </p14:sectionLst>
    </p:ext>
    <p:ext uri="{EFAFB233-063F-42B5-8137-9DF3F51BA10A}">
      <p15:sldGuideLst xmlns:p15="http://schemas.microsoft.com/office/powerpoint/2012/main">
        <p15:guide id="1" orient="horz" pos="2232"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2F62"/>
    <a:srgbClr val="282C34"/>
    <a:srgbClr val="004651"/>
    <a:srgbClr val="F4F4F4"/>
    <a:srgbClr val="00A181"/>
    <a:srgbClr val="FFCC00"/>
    <a:srgbClr val="A4E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autoAdjust="0"/>
    <p:restoredTop sz="93333" autoAdjust="0"/>
  </p:normalViewPr>
  <p:slideViewPr>
    <p:cSldViewPr>
      <p:cViewPr>
        <p:scale>
          <a:sx n="66" d="100"/>
          <a:sy n="66" d="100"/>
        </p:scale>
        <p:origin x="840" y="144"/>
      </p:cViewPr>
      <p:guideLst>
        <p:guide orient="horz" pos="2232"/>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panose="020B060402020202020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panose="020B0604020202020204" charset="0"/>
              </a:defRPr>
            </a:lvl1pPr>
          </a:lstStyle>
          <a:p>
            <a:fld id="{F07DBBCC-A546-48AC-BC21-F154A792A8CB}" type="datetimeFigureOut">
              <a:rPr lang="en-US" smtClean="0"/>
              <a:pPr/>
              <a:t>14/05/2023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panose="020B060402020202020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panose="020B0604020202020204" charset="0"/>
              </a:defRPr>
            </a:lvl1pPr>
          </a:lstStyle>
          <a:p>
            <a:fld id="{CF7765C7-BDED-438D-9A8C-F8650EEAA05F}" type="slidenum">
              <a:rPr lang="en-US" smtClean="0"/>
              <a:pPr/>
              <a:t>‹#›</a:t>
            </a:fld>
            <a:endParaRPr lang="en-US"/>
          </a:p>
        </p:txBody>
      </p:sp>
    </p:spTree>
    <p:extLst>
      <p:ext uri="{BB962C8B-B14F-4D97-AF65-F5344CB8AC3E}">
        <p14:creationId xmlns:p14="http://schemas.microsoft.com/office/powerpoint/2010/main" val="318028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panose="020B0604020202020204" charset="0"/>
        <a:ea typeface="+mn-ea"/>
        <a:cs typeface="+mn-cs"/>
      </a:defRPr>
    </a:lvl1pPr>
    <a:lvl2pPr marL="457200" algn="l" defTabSz="914400" rtl="0" eaLnBrk="1" latinLnBrk="0" hangingPunct="1">
      <a:defRPr sz="1200" kern="1200">
        <a:solidFill>
          <a:schemeClr val="tx1"/>
        </a:solidFill>
        <a:latin typeface="Roboto" panose="020B0604020202020204" charset="0"/>
        <a:ea typeface="+mn-ea"/>
        <a:cs typeface="+mn-cs"/>
      </a:defRPr>
    </a:lvl2pPr>
    <a:lvl3pPr marL="914400" algn="l" defTabSz="914400" rtl="0" eaLnBrk="1" latinLnBrk="0" hangingPunct="1">
      <a:defRPr sz="1200" kern="1200">
        <a:solidFill>
          <a:schemeClr val="tx1"/>
        </a:solidFill>
        <a:latin typeface="Roboto" panose="020B0604020202020204" charset="0"/>
        <a:ea typeface="+mn-ea"/>
        <a:cs typeface="+mn-cs"/>
      </a:defRPr>
    </a:lvl3pPr>
    <a:lvl4pPr marL="1371600" algn="l" defTabSz="914400" rtl="0" eaLnBrk="1" latinLnBrk="0" hangingPunct="1">
      <a:defRPr sz="1200" kern="1200">
        <a:solidFill>
          <a:schemeClr val="tx1"/>
        </a:solidFill>
        <a:latin typeface="Roboto" panose="020B0604020202020204" charset="0"/>
        <a:ea typeface="+mn-ea"/>
        <a:cs typeface="+mn-cs"/>
      </a:defRPr>
    </a:lvl4pPr>
    <a:lvl5pPr marL="1828800" algn="l" defTabSz="914400" rtl="0" eaLnBrk="1" latinLnBrk="0" hangingPunct="1">
      <a:defRPr sz="1200" kern="1200">
        <a:solidFill>
          <a:schemeClr val="tx1"/>
        </a:solidFill>
        <a:latin typeface="Roboto" panose="020B060402020202020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7765C7-BDED-438D-9A8C-F8650EEAA05F}" type="slidenum">
              <a:rPr lang="en-US" smtClean="0"/>
              <a:t>4</a:t>
            </a:fld>
            <a:endParaRPr lang="en-US"/>
          </a:p>
        </p:txBody>
      </p:sp>
    </p:spTree>
    <p:extLst>
      <p:ext uri="{BB962C8B-B14F-4D97-AF65-F5344CB8AC3E}">
        <p14:creationId xmlns:p14="http://schemas.microsoft.com/office/powerpoint/2010/main" val="94332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14/05/2023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Roboto" panose="020B0604020202020204" charset="0"/>
              </a:defRPr>
            </a:lvl1pPr>
          </a:lstStyle>
          <a:p>
            <a:fld id="{1D8BD707-D9CF-40AE-B4C6-C98DA3205C09}" type="datetimeFigureOut">
              <a:rPr lang="en-US" smtClean="0"/>
              <a:pPr/>
              <a:t>14/05/2023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Roboto" panose="020B0604020202020204"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Roboto" panose="020B0604020202020204" charset="0"/>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Roboto" panose="020B060402020202020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Roboto" panose="020B060402020202020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Roboto" panose="020B060402020202020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Roboto" panose="020B060402020202020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Roboto" panose="020B060402020202020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Roboto" panose="020B060402020202020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65993"/>
            <a:ext cx="11437054" cy="4385851"/>
            <a:chOff x="0" y="172720"/>
            <a:chExt cx="15249406" cy="5847800"/>
          </a:xfrm>
        </p:grpSpPr>
        <p:sp>
          <p:nvSpPr>
            <p:cNvPr id="3" name="TextBox 3"/>
            <p:cNvSpPr txBox="1"/>
            <p:nvPr/>
          </p:nvSpPr>
          <p:spPr>
            <a:xfrm>
              <a:off x="0" y="172720"/>
              <a:ext cx="15249406" cy="1987040"/>
            </a:xfrm>
            <a:prstGeom prst="rect">
              <a:avLst/>
            </a:prstGeom>
          </p:spPr>
          <p:txBody>
            <a:bodyPr lIns="0" tIns="0" rIns="0" bIns="0" rtlCol="0" anchor="t">
              <a:spAutoFit/>
            </a:bodyPr>
            <a:lstStyle/>
            <a:p>
              <a:pPr>
                <a:lnSpc>
                  <a:spcPts val="13229"/>
                </a:lnSpc>
              </a:pPr>
              <a:r>
                <a:rPr lang="en-US" sz="7200" spc="-103" dirty="0">
                  <a:solidFill>
                    <a:srgbClr val="000000"/>
                  </a:solidFill>
                  <a:latin typeface="Muli Bold"/>
                </a:rPr>
                <a:t>BÀI BÁO CÁO: XỬ LÝ ẢNH</a:t>
              </a:r>
            </a:p>
          </p:txBody>
        </p:sp>
        <p:sp>
          <p:nvSpPr>
            <p:cNvPr id="4" name="TextBox 4"/>
            <p:cNvSpPr txBox="1"/>
            <p:nvPr/>
          </p:nvSpPr>
          <p:spPr>
            <a:xfrm>
              <a:off x="0" y="5215855"/>
              <a:ext cx="15249406" cy="804665"/>
            </a:xfrm>
            <a:prstGeom prst="rect">
              <a:avLst/>
            </a:prstGeom>
          </p:spPr>
          <p:txBody>
            <a:bodyPr lIns="0" tIns="0" rIns="0" bIns="0" rtlCol="0" anchor="t">
              <a:spAutoFit/>
            </a:bodyPr>
            <a:lstStyle/>
            <a:p>
              <a:pPr>
                <a:lnSpc>
                  <a:spcPts val="5039"/>
                </a:lnSpc>
              </a:pPr>
              <a:endParaRPr lang="en-US" sz="4000" dirty="0">
                <a:solidFill>
                  <a:srgbClr val="000000"/>
                </a:solidFill>
                <a:latin typeface="Muli Regular"/>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8" name="Rectangle 17"/>
          <p:cNvSpPr/>
          <p:nvPr/>
        </p:nvSpPr>
        <p:spPr>
          <a:xfrm>
            <a:off x="219652" y="5316448"/>
            <a:ext cx="14002551" cy="733534"/>
          </a:xfrm>
          <a:prstGeom prst="rect">
            <a:avLst/>
          </a:prstGeom>
        </p:spPr>
        <p:txBody>
          <a:bodyPr wrap="none">
            <a:spAutoFit/>
          </a:bodyPr>
          <a:lstStyle/>
          <a:p>
            <a:pPr>
              <a:lnSpc>
                <a:spcPts val="5039"/>
              </a:lnSpc>
            </a:pPr>
            <a:r>
              <a:rPr lang="en-US" sz="4800" dirty="0" err="1">
                <a:solidFill>
                  <a:srgbClr val="000000"/>
                </a:solidFill>
                <a:latin typeface="Muli Regular"/>
              </a:rPr>
              <a:t>Chủ</a:t>
            </a:r>
            <a:r>
              <a:rPr lang="en-US" sz="4800" dirty="0">
                <a:solidFill>
                  <a:srgbClr val="000000"/>
                </a:solidFill>
                <a:latin typeface="Muli Regular"/>
              </a:rPr>
              <a:t> </a:t>
            </a:r>
            <a:r>
              <a:rPr lang="en-US" sz="4800" dirty="0" err="1">
                <a:solidFill>
                  <a:srgbClr val="000000"/>
                </a:solidFill>
                <a:latin typeface="Muli Regular"/>
              </a:rPr>
              <a:t>đề</a:t>
            </a:r>
            <a:r>
              <a:rPr lang="en-US" sz="4800" dirty="0">
                <a:solidFill>
                  <a:srgbClr val="000000"/>
                </a:solidFill>
                <a:latin typeface="Muli Regular"/>
              </a:rPr>
              <a:t> 10: PHÂN ĐOẠN DỰA TRÊN CƯỜNG ĐỘ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322677" y="7335801"/>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230600" y="-161866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TextBox 8"/>
          <p:cNvSpPr txBox="1"/>
          <p:nvPr/>
        </p:nvSpPr>
        <p:spPr>
          <a:xfrm>
            <a:off x="9767601" y="2319511"/>
            <a:ext cx="8408413" cy="5539978"/>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Là ph</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ơng pháp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bằng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cách</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hai</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thay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vì</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một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nhất</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như</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đơn</a:t>
            </a:r>
            <a:r>
              <a:rPr lang="en-US" sz="4000">
                <a:latin typeface="Roboto" panose="020B0604020202020204" charset="0"/>
                <a:ea typeface="Roboto" panose="020B0604020202020204" charset="0"/>
                <a:cs typeface="Roboto" panose="020B0604020202020204" charset="0"/>
              </a:rPr>
              <a:t>.</a:t>
            </a:r>
          </a:p>
          <a:p>
            <a:r>
              <a:rPr lang="en-US" sz="4000">
                <a:latin typeface="Roboto" panose="020B0604020202020204" charset="0"/>
                <a:ea typeface="Roboto" panose="020B0604020202020204" charset="0"/>
                <a:cs typeface="Roboto" panose="020B0604020202020204" charset="0"/>
              </a:rPr>
              <a:t>	Các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lớn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nền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điểm</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nhỏ</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dưới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sẽ</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được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coi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đối</a:t>
            </a:r>
            <a:r>
              <a:rPr lang="en-US" sz="4000" b="1" dirty="0">
                <a:latin typeface="Roboto" panose="020B0604020202020204" charset="0"/>
                <a:ea typeface="Roboto" panose="020B0604020202020204" charset="0"/>
                <a:cs typeface="Roboto" panose="020B0604020202020204" charset="0"/>
              </a:rPr>
              <a:t> </a:t>
            </a:r>
            <a:r>
              <a:rPr lang="en-US" sz="4000" b="1" err="1">
                <a:latin typeface="Roboto" panose="020B0604020202020204" charset="0"/>
                <a:ea typeface="Roboto" panose="020B0604020202020204" charset="0"/>
                <a:cs typeface="Roboto" panose="020B0604020202020204" charset="0"/>
              </a:rPr>
              <a:t>tượng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grpSp>
        <p:nvGrpSpPr>
          <p:cNvPr id="11" name="Group 11"/>
          <p:cNvGrpSpPr/>
          <p:nvPr/>
        </p:nvGrpSpPr>
        <p:grpSpPr>
          <a:xfrm rot="-10800000">
            <a:off x="13106400" y="864086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4" name="TextBox 13"/>
          <p:cNvSpPr txBox="1"/>
          <p:nvPr/>
        </p:nvSpPr>
        <p:spPr>
          <a:xfrm>
            <a:off x="0" y="0"/>
            <a:ext cx="46764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3.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kép</a:t>
            </a:r>
            <a:endParaRPr lang="en-US" sz="4800" dirty="0">
              <a:solidFill>
                <a:schemeClr val="bg1"/>
              </a:solidFill>
              <a:latin typeface="Roboto" panose="020B0604020202020204" charset="0"/>
            </a:endParaRPr>
          </a:p>
        </p:txBody>
      </p:sp>
      <p:pic>
        <p:nvPicPr>
          <p:cNvPr id="6" name="Picture 5">
            <a:extLst>
              <a:ext uri="{FF2B5EF4-FFF2-40B4-BE49-F238E27FC236}">
                <a16:creationId xmlns:a16="http://schemas.microsoft.com/office/drawing/2014/main" id="{F3B8C8E6-D926-4CA8-A6DA-1533F4BE76EF}"/>
              </a:ext>
            </a:extLst>
          </p:cNvPr>
          <p:cNvPicPr>
            <a:picLocks noChangeAspect="1"/>
          </p:cNvPicPr>
          <p:nvPr/>
        </p:nvPicPr>
        <p:blipFill rotWithShape="1">
          <a:blip r:embed="rId2"/>
          <a:srcRect l="-1" r="63800"/>
          <a:stretch/>
        </p:blipFill>
        <p:spPr>
          <a:xfrm>
            <a:off x="104729" y="2334619"/>
            <a:ext cx="4571671" cy="7952381"/>
          </a:xfrm>
          <a:prstGeom prst="rect">
            <a:avLst/>
          </a:prstGeom>
        </p:spPr>
      </p:pic>
      <p:pic>
        <p:nvPicPr>
          <p:cNvPr id="7" name="Picture 6">
            <a:extLst>
              <a:ext uri="{FF2B5EF4-FFF2-40B4-BE49-F238E27FC236}">
                <a16:creationId xmlns:a16="http://schemas.microsoft.com/office/drawing/2014/main" id="{891FD9BB-EC00-4646-BD35-12D25E250055}"/>
              </a:ext>
            </a:extLst>
          </p:cNvPr>
          <p:cNvPicPr>
            <a:picLocks noChangeAspect="1"/>
          </p:cNvPicPr>
          <p:nvPr/>
        </p:nvPicPr>
        <p:blipFill rotWithShape="1">
          <a:blip r:embed="rId2"/>
          <a:srcRect l="63799"/>
          <a:stretch/>
        </p:blipFill>
        <p:spPr>
          <a:xfrm>
            <a:off x="5040217" y="2334619"/>
            <a:ext cx="4571671" cy="7952381"/>
          </a:xfrm>
          <a:prstGeom prst="rect">
            <a:avLst/>
          </a:prstGeom>
        </p:spPr>
      </p:pic>
      <p:sp>
        <p:nvSpPr>
          <p:cNvPr id="9" name="TextBox 8">
            <a:extLst>
              <a:ext uri="{FF2B5EF4-FFF2-40B4-BE49-F238E27FC236}">
                <a16:creationId xmlns:a16="http://schemas.microsoft.com/office/drawing/2014/main" id="{7233C173-8D69-4AE4-BDBA-3BC727A7375E}"/>
              </a:ext>
            </a:extLst>
          </p:cNvPr>
          <p:cNvSpPr txBox="1"/>
          <p:nvPr/>
        </p:nvSpPr>
        <p:spPr>
          <a:xfrm>
            <a:off x="1545705" y="1749844"/>
            <a:ext cx="7000069" cy="1077218"/>
          </a:xfrm>
          <a:prstGeom prst="rect">
            <a:avLst/>
          </a:prstGeom>
          <a:noFill/>
        </p:spPr>
        <p:txBody>
          <a:bodyPr wrap="square" rtlCol="0">
            <a:spAutoFit/>
          </a:bodyPr>
          <a:lstStyle/>
          <a:p>
            <a:r>
              <a:rPr lang="en-US" sz="3200" b="1">
                <a:latin typeface="Roboto" panose="020B0604020202020204" charset="0"/>
              </a:rPr>
              <a:t>Ng</a:t>
            </a:r>
            <a:r>
              <a:rPr lang="vi-VN" sz="3200" b="1"/>
              <a:t>ư</a:t>
            </a:r>
            <a:r>
              <a:rPr lang="en-US" sz="3200" b="1">
                <a:latin typeface="Roboto" panose="020B0604020202020204" charset="0"/>
              </a:rPr>
              <a:t>ỡng đ</a:t>
            </a:r>
            <a:r>
              <a:rPr lang="vi-VN" sz="3200" b="1"/>
              <a:t>ơ</a:t>
            </a:r>
            <a:r>
              <a:rPr lang="en-US" sz="3200" b="1">
                <a:latin typeface="Roboto" panose="020B0604020202020204" charset="0"/>
              </a:rPr>
              <a:t>n			Ng</a:t>
            </a:r>
            <a:r>
              <a:rPr lang="vi-VN" sz="3200" b="1"/>
              <a:t>ư</a:t>
            </a:r>
            <a:r>
              <a:rPr lang="en-US" sz="3200" b="1">
                <a:latin typeface="Roboto" panose="020B0604020202020204" charset="0"/>
              </a:rPr>
              <a:t>ỡng kép</a:t>
            </a:r>
          </a:p>
        </p:txBody>
      </p:sp>
    </p:spTree>
    <p:extLst>
      <p:ext uri="{BB962C8B-B14F-4D97-AF65-F5344CB8AC3E}">
        <p14:creationId xmlns:p14="http://schemas.microsoft.com/office/powerpoint/2010/main" val="2840935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247911" y="1001004"/>
            <a:ext cx="8408413" cy="2462213"/>
          </a:xfrm>
          <a:prstGeom prst="rect">
            <a:avLst/>
          </a:prstGeom>
        </p:spPr>
        <p:txBody>
          <a:bodyPr wrap="square" lIns="0" tIns="0" rIns="0" bIns="0" rtlCol="0" anchor="t">
            <a:spAutoFit/>
          </a:bodyPr>
          <a:lstStyle/>
          <a:p>
            <a:r>
              <a:rPr lang="en-US" sz="4000">
                <a:latin typeface="Roboto" panose="020B0604020202020204" charset="0"/>
                <a:ea typeface="Roboto" panose="020B0604020202020204" charset="0"/>
                <a:cs typeface="Roboto" panose="020B0604020202020204" charset="0"/>
              </a:rPr>
              <a:t>	Phương pháp phân ngưỡng kép được sử dụng phổ biến trong các </a:t>
            </a:r>
            <a:r>
              <a:rPr lang="en-US" sz="4000" b="1">
                <a:latin typeface="Roboto" panose="020B0604020202020204" charset="0"/>
                <a:ea typeface="Roboto" panose="020B0604020202020204" charset="0"/>
                <a:cs typeface="Roboto" panose="020B0604020202020204" charset="0"/>
              </a:rPr>
              <a:t>ứng dụng nhận diện đối tượng</a:t>
            </a:r>
            <a:r>
              <a:rPr lang="en-US" sz="4000">
                <a:latin typeface="Roboto" panose="020B0604020202020204" charset="0"/>
                <a:ea typeface="Roboto" panose="020B0604020202020204" charset="0"/>
                <a:cs typeface="Roboto" panose="020B0604020202020204" charset="0"/>
              </a:rPr>
              <a:t>, </a:t>
            </a:r>
            <a:r>
              <a:rPr lang="en-US" sz="4000" b="1">
                <a:latin typeface="Roboto" panose="020B0604020202020204" charset="0"/>
                <a:ea typeface="Roboto" panose="020B0604020202020204" charset="0"/>
                <a:cs typeface="Roboto" panose="020B0604020202020204" charset="0"/>
              </a:rPr>
              <a:t>phát hiện biên và trích xuất đặc trưng</a:t>
            </a:r>
            <a:r>
              <a:rPr lang="en-US" sz="4000">
                <a:latin typeface="Roboto" panose="020B0604020202020204" charset="0"/>
                <a:ea typeface="Roboto" panose="020B0604020202020204" charset="0"/>
                <a:cs typeface="Roboto" panose="020B0604020202020204" charset="0"/>
              </a:rPr>
              <a:t>.</a:t>
            </a:r>
            <a:endParaRPr lang="en-US" sz="4000" dirty="0">
              <a:latin typeface="Roboto" panose="020B0604020202020204" charset="0"/>
              <a:ea typeface="Roboto" panose="020B0604020202020204" charset="0"/>
              <a:cs typeface="Roboto" panose="020B0604020202020204" charset="0"/>
            </a:endParaRPr>
          </a:p>
        </p:txBody>
      </p:sp>
      <p:pic>
        <p:nvPicPr>
          <p:cNvPr id="9" name="Picture 8">
            <a:extLst>
              <a:ext uri="{FF2B5EF4-FFF2-40B4-BE49-F238E27FC236}">
                <a16:creationId xmlns:a16="http://schemas.microsoft.com/office/drawing/2014/main" id="{F2D775EC-F773-4BA1-A0B4-198E195A584E}"/>
              </a:ext>
            </a:extLst>
          </p:cNvPr>
          <p:cNvPicPr>
            <a:picLocks noChangeAspect="1"/>
          </p:cNvPicPr>
          <p:nvPr/>
        </p:nvPicPr>
        <p:blipFill>
          <a:blip r:embed="rId2"/>
          <a:stretch>
            <a:fillRect/>
          </a:stretch>
        </p:blipFill>
        <p:spPr>
          <a:xfrm>
            <a:off x="8656324" y="2302897"/>
            <a:ext cx="9085714" cy="7666667"/>
          </a:xfrm>
          <a:prstGeom prst="rect">
            <a:avLst/>
          </a:prstGeom>
          <a:effectLst>
            <a:softEdge rad="127000"/>
          </a:effectLst>
        </p:spPr>
      </p:pic>
      <p:grpSp>
        <p:nvGrpSpPr>
          <p:cNvPr id="2" name="Group 2"/>
          <p:cNvGrpSpPr/>
          <p:nvPr/>
        </p:nvGrpSpPr>
        <p:grpSpPr>
          <a:xfrm rot="-10800000">
            <a:off x="15697200" y="7989546"/>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5344726" y="-1854242"/>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16992600" y="449009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8" name="TextBox 17">
            <a:extLst>
              <a:ext uri="{FF2B5EF4-FFF2-40B4-BE49-F238E27FC236}">
                <a16:creationId xmlns:a16="http://schemas.microsoft.com/office/drawing/2014/main" id="{F619F7E1-6ED2-4D84-A4B6-43C13DA770BF}"/>
              </a:ext>
            </a:extLst>
          </p:cNvPr>
          <p:cNvSpPr txBox="1"/>
          <p:nvPr/>
        </p:nvSpPr>
        <p:spPr>
          <a:xfrm>
            <a:off x="0" y="0"/>
            <a:ext cx="46764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3.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kép</a:t>
            </a:r>
            <a:endParaRPr lang="en-US" sz="4800" dirty="0">
              <a:solidFill>
                <a:schemeClr val="bg1"/>
              </a:solidFill>
              <a:latin typeface="Roboto" panose="020B0604020202020204" charset="0"/>
            </a:endParaRPr>
          </a:p>
        </p:txBody>
      </p:sp>
      <p:sp>
        <p:nvSpPr>
          <p:cNvPr id="6" name="Rectangle 5">
            <a:extLst>
              <a:ext uri="{FF2B5EF4-FFF2-40B4-BE49-F238E27FC236}">
                <a16:creationId xmlns:a16="http://schemas.microsoft.com/office/drawing/2014/main" id="{53FA8DD7-0DB5-4E58-AA3C-ADCA6794A262}"/>
              </a:ext>
            </a:extLst>
          </p:cNvPr>
          <p:cNvSpPr/>
          <p:nvPr/>
        </p:nvSpPr>
        <p:spPr>
          <a:xfrm>
            <a:off x="1577468" y="3463217"/>
            <a:ext cx="7078855" cy="7848302"/>
          </a:xfrm>
          <a:prstGeom prst="rect">
            <a:avLst/>
          </a:prstGeom>
        </p:spPr>
        <p:txBody>
          <a:bodyPr wrap="square">
            <a:spAutoFit/>
          </a:bodyPr>
          <a:lstStyle/>
          <a:p>
            <a:r>
              <a:rPr lang="en-US" sz="3600">
                <a:solidFill>
                  <a:srgbClr val="0E1116"/>
                </a:solidFill>
                <a:latin typeface="Roboto" panose="020B0604020202020204" charset="0"/>
              </a:rPr>
              <a:t>img</a:t>
            </a:r>
            <a:r>
              <a:rPr lang="en-US" sz="3600" i="1">
                <a:solidFill>
                  <a:srgbClr val="A0111F"/>
                </a:solidFill>
                <a:latin typeface="Roboto" panose="020B0604020202020204" charset="0"/>
              </a:rPr>
              <a:t>=</a:t>
            </a:r>
            <a:r>
              <a:rPr lang="en-US" sz="3600">
                <a:solidFill>
                  <a:srgbClr val="622CBC"/>
                </a:solidFill>
                <a:latin typeface="Roboto" panose="020B0604020202020204" charset="0"/>
              </a:rPr>
              <a:t>imread</a:t>
            </a:r>
            <a:r>
              <a:rPr lang="en-US" sz="3600">
                <a:solidFill>
                  <a:srgbClr val="0E1116"/>
                </a:solidFill>
                <a:latin typeface="Roboto" panose="020B0604020202020204" charset="0"/>
              </a:rPr>
              <a:t>(</a:t>
            </a:r>
            <a:r>
              <a:rPr lang="en-US" sz="3600">
                <a:solidFill>
                  <a:srgbClr val="032563"/>
                </a:solidFill>
                <a:latin typeface="Roboto" panose="020B0604020202020204" charset="0"/>
              </a:rPr>
              <a:t>'coins.png'</a:t>
            </a:r>
            <a:r>
              <a:rPr lang="en-US" sz="3600">
                <a:solidFill>
                  <a:srgbClr val="0E1116"/>
                </a:solidFill>
                <a:latin typeface="Roboto" panose="020B0604020202020204" charset="0"/>
              </a:rPr>
              <a:t>);</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1</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((img&gt;130)&amp;(img&lt;160))</a:t>
            </a:r>
          </a:p>
          <a:p>
            <a:br>
              <a:rPr lang="en-US" sz="3600">
                <a:solidFill>
                  <a:srgbClr val="0E1116"/>
                </a:solidFill>
                <a:latin typeface="Roboto" panose="020B0604020202020204" charset="0"/>
              </a:rPr>
            </a:br>
            <a:r>
              <a:rPr lang="en-US" sz="3600">
                <a:solidFill>
                  <a:srgbClr val="0E1116"/>
                </a:solidFill>
                <a:latin typeface="Roboto" panose="020B0604020202020204" charset="0"/>
              </a:rPr>
              <a:t>img</a:t>
            </a:r>
            <a:r>
              <a:rPr lang="en-US" sz="3600" i="1">
                <a:solidFill>
                  <a:srgbClr val="A0111F"/>
                </a:solidFill>
                <a:latin typeface="Roboto" panose="020B0604020202020204" charset="0"/>
              </a:rPr>
              <a:t>=</a:t>
            </a:r>
            <a:r>
              <a:rPr lang="en-US" sz="3600">
                <a:solidFill>
                  <a:srgbClr val="622CBC"/>
                </a:solidFill>
                <a:latin typeface="Roboto" panose="020B0604020202020204" charset="0"/>
              </a:rPr>
              <a:t>imread</a:t>
            </a:r>
            <a:r>
              <a:rPr lang="en-US" sz="3600">
                <a:solidFill>
                  <a:srgbClr val="0E1116"/>
                </a:solidFill>
                <a:latin typeface="Roboto" panose="020B0604020202020204" charset="0"/>
              </a:rPr>
              <a:t>(</a:t>
            </a:r>
            <a:r>
              <a:rPr lang="en-US" sz="3600">
                <a:solidFill>
                  <a:srgbClr val="032563"/>
                </a:solidFill>
                <a:latin typeface="Roboto" panose="020B0604020202020204" charset="0"/>
              </a:rPr>
              <a:t>'football.jpg'</a:t>
            </a:r>
            <a:r>
              <a:rPr lang="en-US" sz="3600">
                <a:solidFill>
                  <a:srgbClr val="0E1116"/>
                </a:solidFill>
                <a:latin typeface="Roboto" panose="020B0604020202020204" charset="0"/>
              </a:rPr>
              <a:t>);</a:t>
            </a:r>
          </a:p>
          <a:p>
            <a:r>
              <a:rPr lang="en-US" sz="3600">
                <a:solidFill>
                  <a:srgbClr val="0E1116"/>
                </a:solidFill>
                <a:latin typeface="Roboto" panose="020B0604020202020204" charset="0"/>
              </a:rPr>
              <a:t>new</a:t>
            </a:r>
            <a:r>
              <a:rPr lang="en-US" sz="3600" i="1">
                <a:solidFill>
                  <a:srgbClr val="A0111F"/>
                </a:solidFill>
                <a:latin typeface="Roboto" panose="020B0604020202020204" charset="0"/>
              </a:rPr>
              <a:t>=</a:t>
            </a:r>
            <a:r>
              <a:rPr lang="en-US" sz="3600">
                <a:solidFill>
                  <a:srgbClr val="622CBC"/>
                </a:solidFill>
                <a:latin typeface="Roboto" panose="020B0604020202020204" charset="0"/>
              </a:rPr>
              <a:t>rgb2gray</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3</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(img)</a:t>
            </a:r>
          </a:p>
          <a:p>
            <a:r>
              <a:rPr lang="en-US" sz="3600">
                <a:solidFill>
                  <a:srgbClr val="622CBC"/>
                </a:solidFill>
                <a:latin typeface="Roboto" panose="020B0604020202020204" charset="0"/>
              </a:rPr>
              <a:t>subplot</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2</a:t>
            </a:r>
            <a:r>
              <a:rPr lang="en-US" sz="3600">
                <a:solidFill>
                  <a:srgbClr val="0E1116"/>
                </a:solidFill>
                <a:latin typeface="Roboto" panose="020B0604020202020204" charset="0"/>
              </a:rPr>
              <a:t>,</a:t>
            </a:r>
            <a:r>
              <a:rPr lang="en-US" sz="3600">
                <a:solidFill>
                  <a:srgbClr val="023B95"/>
                </a:solidFill>
                <a:latin typeface="Roboto" panose="020B0604020202020204" charset="0"/>
              </a:rPr>
              <a:t>4</a:t>
            </a:r>
            <a:r>
              <a:rPr lang="en-US" sz="3600">
                <a:solidFill>
                  <a:srgbClr val="0E1116"/>
                </a:solidFill>
                <a:latin typeface="Roboto" panose="020B0604020202020204" charset="0"/>
              </a:rPr>
              <a:t>)</a:t>
            </a:r>
          </a:p>
          <a:p>
            <a:r>
              <a:rPr lang="en-US" sz="3600">
                <a:solidFill>
                  <a:srgbClr val="622CBC"/>
                </a:solidFill>
                <a:latin typeface="Roboto" panose="020B0604020202020204" charset="0"/>
              </a:rPr>
              <a:t>imshow</a:t>
            </a:r>
            <a:r>
              <a:rPr lang="en-US" sz="3600">
                <a:solidFill>
                  <a:srgbClr val="0E1116"/>
                </a:solidFill>
                <a:latin typeface="Roboto" panose="020B0604020202020204" charset="0"/>
              </a:rPr>
              <a:t>((new&gt;70)&amp;(new&lt;100))</a:t>
            </a:r>
          </a:p>
          <a:p>
            <a:br>
              <a:rPr lang="en-US" sz="3600">
                <a:solidFill>
                  <a:srgbClr val="0E1116"/>
                </a:solidFill>
                <a:latin typeface="Roboto" panose="020B0604020202020204" charset="0"/>
              </a:rPr>
            </a:br>
            <a:endParaRPr lang="en-US" sz="3600" b="0">
              <a:solidFill>
                <a:srgbClr val="0E1116"/>
              </a:solidFill>
              <a:effectLst/>
              <a:latin typeface="Roboto" panose="020B0604020202020204" charset="0"/>
            </a:endParaRPr>
          </a:p>
        </p:txBody>
      </p:sp>
    </p:spTree>
    <p:extLst>
      <p:ext uri="{BB962C8B-B14F-4D97-AF65-F5344CB8AC3E}">
        <p14:creationId xmlns:p14="http://schemas.microsoft.com/office/powerpoint/2010/main" val="203488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570511" y="9122277"/>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9" name="TextBox 18"/>
          <p:cNvSpPr txBox="1"/>
          <p:nvPr/>
        </p:nvSpPr>
        <p:spPr>
          <a:xfrm>
            <a:off x="0" y="0"/>
            <a:ext cx="6705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4.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err="1">
                <a:solidFill>
                  <a:schemeClr val="bg1"/>
                </a:solidFill>
                <a:latin typeface="Roboto" panose="020B0604020202020204" charset="0"/>
              </a:rPr>
              <a:t>cục</a:t>
            </a:r>
            <a:r>
              <a:rPr lang="en-US" sz="4800">
                <a:solidFill>
                  <a:schemeClr val="bg1"/>
                </a:solidFill>
                <a:latin typeface="Roboto" panose="020B0604020202020204" charset="0"/>
              </a:rPr>
              <a:t> bộ</a:t>
            </a:r>
            <a:endParaRPr lang="en-US" sz="4800" dirty="0">
              <a:solidFill>
                <a:schemeClr val="bg1"/>
              </a:solidFill>
              <a:latin typeface="Roboto" panose="020B0604020202020204" charset="0"/>
            </a:endParaRPr>
          </a:p>
        </p:txBody>
      </p:sp>
      <p:sp>
        <p:nvSpPr>
          <p:cNvPr id="15" name="TextBox 14">
            <a:extLst>
              <a:ext uri="{FF2B5EF4-FFF2-40B4-BE49-F238E27FC236}">
                <a16:creationId xmlns:a16="http://schemas.microsoft.com/office/drawing/2014/main" id="{5B5C79DA-E523-4161-9D6D-9813ECCFEAE4}"/>
              </a:ext>
            </a:extLst>
          </p:cNvPr>
          <p:cNvSpPr txBox="1"/>
          <p:nvPr/>
        </p:nvSpPr>
        <p:spPr>
          <a:xfrm>
            <a:off x="228600" y="1913956"/>
            <a:ext cx="7445237" cy="7478970"/>
          </a:xfrm>
          <a:prstGeom prst="rect">
            <a:avLst/>
          </a:prstGeom>
          <a:noFill/>
        </p:spPr>
        <p:txBody>
          <a:bodyPr wrap="square" rtlCol="0">
            <a:spAutoFit/>
          </a:bodyPr>
          <a:lstStyle/>
          <a:p>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bộ</a:t>
            </a:r>
            <a:r>
              <a:rPr lang="en-US" sz="4000">
                <a:latin typeface="Roboto" panose="020B0604020202020204" charset="0"/>
                <a:ea typeface="Roboto" panose="020B0604020202020204" charset="0"/>
                <a:cs typeface="Roboto" panose="020B0604020202020204" charset="0"/>
              </a:rPr>
              <a:t> là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err="1">
                <a:latin typeface="Roboto" panose="020B0604020202020204" charset="0"/>
                <a:ea typeface="Roboto" panose="020B0604020202020204" charset="0"/>
                <a:cs typeface="Roboto" panose="020B0604020202020204" charset="0"/>
              </a:rPr>
              <a:t>ngưỡng</a:t>
            </a:r>
            <a:r>
              <a:rPr lang="en-US" sz="4000">
                <a:latin typeface="Roboto" panose="020B0604020202020204" charset="0"/>
                <a:ea typeface="Roboto" panose="020B0604020202020204" charset="0"/>
                <a:cs typeface="Roboto" panose="020B0604020202020204" charset="0"/>
              </a:rPr>
              <a:t> ảnh thông qua việc </a:t>
            </a:r>
            <a:r>
              <a:rPr lang="en-US" sz="4000" b="1">
                <a:latin typeface="Roboto" panose="020B0604020202020204" charset="0"/>
                <a:ea typeface="Roboto" panose="020B0604020202020204" charset="0"/>
                <a:cs typeface="Roboto" panose="020B0604020202020204" charset="0"/>
              </a:rPr>
              <a:t>chia ảnh thành các vùng con</a:t>
            </a:r>
            <a:r>
              <a:rPr lang="en-US" sz="4000">
                <a:latin typeface="Roboto" panose="020B0604020202020204" charset="0"/>
                <a:ea typeface="Roboto" panose="020B0604020202020204" charset="0"/>
                <a:cs typeface="Roboto" panose="020B0604020202020204" charset="0"/>
              </a:rPr>
              <a:t> và </a:t>
            </a:r>
            <a:r>
              <a:rPr lang="en-US" sz="4000" b="1">
                <a:latin typeface="Roboto" panose="020B0604020202020204" charset="0"/>
                <a:ea typeface="Roboto" panose="020B0604020202020204" charset="0"/>
                <a:cs typeface="Roboto" panose="020B0604020202020204" charset="0"/>
              </a:rPr>
              <a:t>áp dụng ngưỡng </a:t>
            </a:r>
            <a:r>
              <a:rPr lang="en-US" sz="4000">
                <a:latin typeface="Roboto" panose="020B0604020202020204" charset="0"/>
                <a:ea typeface="Roboto" panose="020B0604020202020204" charset="0"/>
                <a:cs typeface="Roboto" panose="020B0604020202020204" charset="0"/>
              </a:rPr>
              <a:t>ảnh </a:t>
            </a:r>
            <a:r>
              <a:rPr lang="en-US" sz="4000" b="1">
                <a:latin typeface="Roboto" panose="020B0604020202020204" charset="0"/>
                <a:ea typeface="Roboto" panose="020B0604020202020204" charset="0"/>
                <a:cs typeface="Roboto" panose="020B0604020202020204" charset="0"/>
              </a:rPr>
              <a:t>tại mỗi vùng con</a:t>
            </a:r>
            <a:r>
              <a:rPr lang="en-US" sz="4000">
                <a:latin typeface="Roboto" panose="020B0604020202020204" charset="0"/>
                <a:ea typeface="Roboto" panose="020B0604020202020204" charset="0"/>
                <a:cs typeface="Roboto" panose="020B0604020202020204" charset="0"/>
              </a:rPr>
              <a:t> đó.</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bộ</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giúp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xử</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lý</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hiệu</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quả</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các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hoặc</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phức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đồng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thời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cải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thiện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khả</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năng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phân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loại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đối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tượng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trong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grpSp>
        <p:nvGrpSpPr>
          <p:cNvPr id="27" name="Group 27"/>
          <p:cNvGrpSpPr/>
          <p:nvPr/>
        </p:nvGrpSpPr>
        <p:grpSpPr>
          <a:xfrm>
            <a:off x="16331251" y="-129985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4630400" y="-93223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8" name="Picture 17"/>
          <p:cNvPicPr/>
          <p:nvPr/>
        </p:nvPicPr>
        <p:blipFill rotWithShape="1">
          <a:blip r:embed="rId2"/>
          <a:srcRect l="12640" t="19453" r="8133" b="9544"/>
          <a:stretch/>
        </p:blipFill>
        <p:spPr>
          <a:xfrm>
            <a:off x="7839617" y="1358877"/>
            <a:ext cx="10426612" cy="7478970"/>
          </a:xfrm>
          <a:prstGeom prst="rect">
            <a:avLst/>
          </a:prstGeom>
        </p:spPr>
      </p:pic>
    </p:spTree>
    <p:extLst>
      <p:ext uri="{BB962C8B-B14F-4D97-AF65-F5344CB8AC3E}">
        <p14:creationId xmlns:p14="http://schemas.microsoft.com/office/powerpoint/2010/main" val="188068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447800" y="8760815"/>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pic>
        <p:nvPicPr>
          <p:cNvPr id="18" name="Picture 17"/>
          <p:cNvPicPr/>
          <p:nvPr/>
        </p:nvPicPr>
        <p:blipFill rotWithShape="1">
          <a:blip r:embed="rId2"/>
          <a:srcRect l="12640" t="19453" r="8133" b="9544"/>
          <a:stretch/>
        </p:blipFill>
        <p:spPr>
          <a:xfrm>
            <a:off x="8268042" y="1364042"/>
            <a:ext cx="9808029" cy="6801861"/>
          </a:xfrm>
          <a:prstGeom prst="rect">
            <a:avLst/>
          </a:prstGeom>
        </p:spPr>
      </p:pic>
      <p:grpSp>
        <p:nvGrpSpPr>
          <p:cNvPr id="29" name="Group 29"/>
          <p:cNvGrpSpPr/>
          <p:nvPr/>
        </p:nvGrpSpPr>
        <p:grpSpPr>
          <a:xfrm>
            <a:off x="7467876" y="883351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9" name="TextBox 18">
            <a:extLst>
              <a:ext uri="{FF2B5EF4-FFF2-40B4-BE49-F238E27FC236}">
                <a16:creationId xmlns:a16="http://schemas.microsoft.com/office/drawing/2014/main" id="{485328E3-8DB8-437B-BA59-C937FE4AC692}"/>
              </a:ext>
            </a:extLst>
          </p:cNvPr>
          <p:cNvSpPr txBox="1"/>
          <p:nvPr/>
        </p:nvSpPr>
        <p:spPr>
          <a:xfrm>
            <a:off x="0" y="0"/>
            <a:ext cx="6705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4.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err="1">
                <a:solidFill>
                  <a:schemeClr val="bg1"/>
                </a:solidFill>
                <a:latin typeface="Roboto" panose="020B0604020202020204" charset="0"/>
              </a:rPr>
              <a:t>cục</a:t>
            </a:r>
            <a:r>
              <a:rPr lang="en-US" sz="4800">
                <a:solidFill>
                  <a:schemeClr val="bg1"/>
                </a:solidFill>
                <a:latin typeface="Roboto" panose="020B0604020202020204" charset="0"/>
              </a:rPr>
              <a:t> bộ</a:t>
            </a:r>
            <a:endParaRPr lang="en-US" sz="4800" dirty="0">
              <a:solidFill>
                <a:schemeClr val="bg1"/>
              </a:solidFill>
              <a:latin typeface="Roboto" panose="020B0604020202020204" charset="0"/>
            </a:endParaRPr>
          </a:p>
        </p:txBody>
      </p:sp>
      <p:grpSp>
        <p:nvGrpSpPr>
          <p:cNvPr id="27" name="Group 27"/>
          <p:cNvGrpSpPr/>
          <p:nvPr/>
        </p:nvGrpSpPr>
        <p:grpSpPr>
          <a:xfrm>
            <a:off x="4191000" y="7505700"/>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5" name="Rectangle 4">
            <a:extLst>
              <a:ext uri="{FF2B5EF4-FFF2-40B4-BE49-F238E27FC236}">
                <a16:creationId xmlns:a16="http://schemas.microsoft.com/office/drawing/2014/main" id="{493E193E-2FEA-4445-995F-1625046D9760}"/>
              </a:ext>
            </a:extLst>
          </p:cNvPr>
          <p:cNvSpPr/>
          <p:nvPr/>
        </p:nvSpPr>
        <p:spPr>
          <a:xfrm>
            <a:off x="478971" y="1465301"/>
            <a:ext cx="8229600" cy="7140416"/>
          </a:xfrm>
          <a:prstGeom prst="rect">
            <a:avLst/>
          </a:prstGeom>
        </p:spPr>
        <p:txBody>
          <a:bodyPr wrap="square">
            <a:spAutoFit/>
          </a:bodyPr>
          <a:lstStyle/>
          <a:p>
            <a:r>
              <a:rPr lang="en-US" sz="3200">
                <a:solidFill>
                  <a:srgbClr val="24292E"/>
                </a:solidFill>
                <a:latin typeface="Roboto" panose="020B0604020202020204" charset="0"/>
              </a:rPr>
              <a:t>img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imread</a:t>
            </a:r>
            <a:r>
              <a:rPr lang="en-US" sz="3200">
                <a:solidFill>
                  <a:srgbClr val="24292E"/>
                </a:solidFill>
                <a:latin typeface="Roboto" panose="020B0604020202020204" charset="0"/>
              </a:rPr>
              <a:t>(</a:t>
            </a:r>
            <a:r>
              <a:rPr lang="en-US" sz="3200">
                <a:solidFill>
                  <a:srgbClr val="032F62"/>
                </a:solidFill>
                <a:latin typeface="Roboto" panose="020B0604020202020204" charset="0"/>
              </a:rPr>
              <a:t>'2.jpg'</a:t>
            </a:r>
            <a:r>
              <a:rPr lang="en-US" sz="3200">
                <a:solidFill>
                  <a:srgbClr val="24292E"/>
                </a:solidFill>
                <a:latin typeface="Roboto" panose="020B0604020202020204" charset="0"/>
              </a:rPr>
              <a:t>);</a:t>
            </a:r>
          </a:p>
          <a:p>
            <a:r>
              <a:rPr lang="en-US" sz="3200">
                <a:solidFill>
                  <a:srgbClr val="24292E"/>
                </a:solidFill>
                <a:latin typeface="Roboto" panose="020B0604020202020204" charset="0"/>
              </a:rPr>
              <a:t>img_gray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rgb2gray</a:t>
            </a:r>
            <a:r>
              <a:rPr lang="en-US" sz="3200">
                <a:solidFill>
                  <a:srgbClr val="24292E"/>
                </a:solidFill>
                <a:latin typeface="Roboto" panose="020B0604020202020204" charset="0"/>
              </a:rPr>
              <a:t>(img);</a:t>
            </a:r>
          </a:p>
          <a:p>
            <a:r>
              <a:rPr lang="en-US" sz="3200">
                <a:solidFill>
                  <a:srgbClr val="24292E"/>
                </a:solidFill>
                <a:latin typeface="Roboto" panose="020B0604020202020204" charset="0"/>
              </a:rPr>
              <a:t>window_size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005CC5"/>
                </a:solidFill>
                <a:latin typeface="Roboto" panose="020B0604020202020204" charset="0"/>
              </a:rPr>
              <a:t>21</a:t>
            </a:r>
            <a:r>
              <a:rPr lang="en-US" sz="3200">
                <a:solidFill>
                  <a:srgbClr val="24292E"/>
                </a:solidFill>
                <a:latin typeface="Roboto" panose="020B0604020202020204" charset="0"/>
              </a:rPr>
              <a:t>;</a:t>
            </a:r>
          </a:p>
          <a:p>
            <a:pPr>
              <a:spcBef>
                <a:spcPts val="600"/>
              </a:spcBef>
              <a:spcAft>
                <a:spcPts val="600"/>
              </a:spcAft>
            </a:pPr>
            <a:r>
              <a:rPr lang="en-US" sz="3200">
                <a:solidFill>
                  <a:srgbClr val="24292E"/>
                </a:solidFill>
                <a:latin typeface="Roboto" panose="020B0604020202020204" charset="0"/>
              </a:rPr>
              <a:t>threshold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adaptthresh</a:t>
            </a:r>
            <a:r>
              <a:rPr lang="en-US" sz="3200">
                <a:solidFill>
                  <a:srgbClr val="24292E"/>
                </a:solidFill>
                <a:latin typeface="Roboto" panose="020B0604020202020204" charset="0"/>
              </a:rPr>
              <a:t>(img_gray, </a:t>
            </a:r>
            <a:r>
              <a:rPr lang="en-US" sz="3200">
                <a:solidFill>
                  <a:srgbClr val="005CC5"/>
                </a:solidFill>
                <a:latin typeface="Roboto" panose="020B0604020202020204" charset="0"/>
              </a:rPr>
              <a:t>0.5</a:t>
            </a:r>
            <a:r>
              <a:rPr lang="en-US" sz="3200">
                <a:solidFill>
                  <a:srgbClr val="24292E"/>
                </a:solidFill>
                <a:latin typeface="Roboto" panose="020B0604020202020204" charset="0"/>
              </a:rPr>
              <a:t>, </a:t>
            </a:r>
            <a:r>
              <a:rPr lang="en-US" sz="3200">
                <a:solidFill>
                  <a:srgbClr val="032F62"/>
                </a:solidFill>
                <a:latin typeface="Roboto" panose="020B0604020202020204" charset="0"/>
              </a:rPr>
              <a:t>'</a:t>
            </a:r>
            <a:r>
              <a:rPr lang="en-US" sz="3200">
                <a:solidFill>
                  <a:srgbClr val="032F62"/>
                </a:solidFill>
              </a:rPr>
              <a:t>NeighborhoodSize</a:t>
            </a:r>
            <a:r>
              <a:rPr lang="en-US" sz="3200">
                <a:solidFill>
                  <a:srgbClr val="032F62"/>
                </a:solidFill>
                <a:latin typeface="Roboto" panose="020B0604020202020204" charset="0"/>
              </a:rPr>
              <a:t>'</a:t>
            </a:r>
            <a:r>
              <a:rPr lang="en-US" sz="3200">
                <a:solidFill>
                  <a:srgbClr val="24292E"/>
                </a:solidFill>
                <a:latin typeface="Roboto" panose="020B0604020202020204" charset="0"/>
              </a:rPr>
              <a:t>, window_size);</a:t>
            </a:r>
          </a:p>
          <a:p>
            <a:r>
              <a:rPr lang="en-US" sz="3200">
                <a:solidFill>
                  <a:srgbClr val="24292E"/>
                </a:solidFill>
                <a:latin typeface="Roboto" panose="020B0604020202020204" charset="0"/>
              </a:rPr>
              <a:t>img_binary </a:t>
            </a:r>
            <a:r>
              <a:rPr lang="en-US" sz="3200" i="1">
                <a:solidFill>
                  <a:srgbClr val="D73A49"/>
                </a:solidFill>
                <a:latin typeface="Roboto" panose="020B0604020202020204" charset="0"/>
              </a:rPr>
              <a:t>=</a:t>
            </a:r>
            <a:r>
              <a:rPr lang="en-US" sz="3200">
                <a:solidFill>
                  <a:srgbClr val="24292E"/>
                </a:solidFill>
                <a:latin typeface="Roboto" panose="020B0604020202020204" charset="0"/>
              </a:rPr>
              <a:t> </a:t>
            </a:r>
            <a:r>
              <a:rPr lang="en-US" sz="3200">
                <a:solidFill>
                  <a:srgbClr val="6F42C1"/>
                </a:solidFill>
                <a:latin typeface="Roboto" panose="020B0604020202020204" charset="0"/>
              </a:rPr>
              <a:t>imbinarize</a:t>
            </a:r>
            <a:r>
              <a:rPr lang="en-US" sz="3200">
                <a:solidFill>
                  <a:srgbClr val="24292E"/>
                </a:solidFill>
                <a:latin typeface="Roboto" panose="020B0604020202020204" charset="0"/>
              </a:rPr>
              <a:t>(img_gray, threshold);</a:t>
            </a:r>
          </a:p>
          <a:p>
            <a:r>
              <a:rPr lang="en-US" sz="3200">
                <a:solidFill>
                  <a:srgbClr val="24292E"/>
                </a:solidFill>
                <a:latin typeface="Roboto" panose="020B0604020202020204" charset="0"/>
              </a:rPr>
              <a:t>figure;</a:t>
            </a:r>
          </a:p>
          <a:p>
            <a:r>
              <a:rPr lang="en-US" sz="3200">
                <a:solidFill>
                  <a:srgbClr val="6F42C1"/>
                </a:solidFill>
                <a:latin typeface="Roboto" panose="020B0604020202020204" charset="0"/>
              </a:rPr>
              <a:t>subplot</a:t>
            </a:r>
            <a:r>
              <a:rPr lang="en-US" sz="3200">
                <a:solidFill>
                  <a:srgbClr val="24292E"/>
                </a:solidFill>
                <a:latin typeface="Roboto" panose="020B0604020202020204" charset="0"/>
              </a:rPr>
              <a:t>(</a:t>
            </a:r>
            <a:r>
              <a:rPr lang="en-US" sz="3200">
                <a:solidFill>
                  <a:srgbClr val="005CC5"/>
                </a:solidFill>
                <a:latin typeface="Roboto" panose="020B0604020202020204" charset="0"/>
              </a:rPr>
              <a:t>1</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 </a:t>
            </a:r>
            <a:r>
              <a:rPr lang="en-US" sz="3200">
                <a:solidFill>
                  <a:srgbClr val="005CC5"/>
                </a:solidFill>
                <a:latin typeface="Roboto" panose="020B0604020202020204" charset="0"/>
              </a:rPr>
              <a:t>1</a:t>
            </a:r>
            <a:r>
              <a:rPr lang="en-US" sz="3200">
                <a:solidFill>
                  <a:srgbClr val="24292E"/>
                </a:solidFill>
                <a:latin typeface="Roboto" panose="020B0604020202020204" charset="0"/>
              </a:rPr>
              <a:t>);</a:t>
            </a:r>
          </a:p>
          <a:p>
            <a:r>
              <a:rPr lang="en-US" sz="3200">
                <a:solidFill>
                  <a:srgbClr val="6F42C1"/>
                </a:solidFill>
                <a:latin typeface="Roboto" panose="020B0604020202020204" charset="0"/>
              </a:rPr>
              <a:t>imshow</a:t>
            </a:r>
            <a:r>
              <a:rPr lang="en-US" sz="3200">
                <a:solidFill>
                  <a:srgbClr val="24292E"/>
                </a:solidFill>
                <a:latin typeface="Roboto" panose="020B0604020202020204" charset="0"/>
              </a:rPr>
              <a:t>(img);</a:t>
            </a:r>
          </a:p>
          <a:p>
            <a:r>
              <a:rPr lang="en-US" sz="3200">
                <a:solidFill>
                  <a:srgbClr val="6F42C1"/>
                </a:solidFill>
                <a:latin typeface="Roboto" panose="020B0604020202020204" charset="0"/>
              </a:rPr>
              <a:t>title</a:t>
            </a:r>
            <a:r>
              <a:rPr lang="en-US" sz="3200">
                <a:solidFill>
                  <a:srgbClr val="24292E"/>
                </a:solidFill>
                <a:latin typeface="Roboto" panose="020B0604020202020204" charset="0"/>
              </a:rPr>
              <a:t>(</a:t>
            </a:r>
            <a:r>
              <a:rPr lang="en-US" sz="3200">
                <a:solidFill>
                  <a:srgbClr val="032F62"/>
                </a:solidFill>
                <a:latin typeface="Roboto" panose="020B0604020202020204" charset="0"/>
              </a:rPr>
              <a:t>'Original Image'</a:t>
            </a:r>
            <a:r>
              <a:rPr lang="en-US" sz="3200">
                <a:solidFill>
                  <a:srgbClr val="24292E"/>
                </a:solidFill>
                <a:latin typeface="Roboto" panose="020B0604020202020204" charset="0"/>
              </a:rPr>
              <a:t>);</a:t>
            </a:r>
          </a:p>
          <a:p>
            <a:r>
              <a:rPr lang="en-US" sz="3200">
                <a:solidFill>
                  <a:srgbClr val="6F42C1"/>
                </a:solidFill>
                <a:latin typeface="Roboto" panose="020B0604020202020204" charset="0"/>
              </a:rPr>
              <a:t>subplot</a:t>
            </a:r>
            <a:r>
              <a:rPr lang="en-US" sz="3200">
                <a:solidFill>
                  <a:srgbClr val="24292E"/>
                </a:solidFill>
                <a:latin typeface="Roboto" panose="020B0604020202020204" charset="0"/>
              </a:rPr>
              <a:t>(</a:t>
            </a:r>
            <a:r>
              <a:rPr lang="en-US" sz="3200">
                <a:solidFill>
                  <a:srgbClr val="005CC5"/>
                </a:solidFill>
                <a:latin typeface="Roboto" panose="020B0604020202020204" charset="0"/>
              </a:rPr>
              <a:t>1</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 </a:t>
            </a:r>
            <a:r>
              <a:rPr lang="en-US" sz="3200">
                <a:solidFill>
                  <a:srgbClr val="005CC5"/>
                </a:solidFill>
                <a:latin typeface="Roboto" panose="020B0604020202020204" charset="0"/>
              </a:rPr>
              <a:t>2</a:t>
            </a:r>
            <a:r>
              <a:rPr lang="en-US" sz="3200">
                <a:solidFill>
                  <a:srgbClr val="24292E"/>
                </a:solidFill>
                <a:latin typeface="Roboto" panose="020B0604020202020204" charset="0"/>
              </a:rPr>
              <a:t>);</a:t>
            </a:r>
          </a:p>
          <a:p>
            <a:r>
              <a:rPr lang="en-US" sz="3200">
                <a:solidFill>
                  <a:srgbClr val="6F42C1"/>
                </a:solidFill>
                <a:latin typeface="Roboto" panose="020B0604020202020204" charset="0"/>
              </a:rPr>
              <a:t>imshow</a:t>
            </a:r>
            <a:r>
              <a:rPr lang="en-US" sz="3200">
                <a:solidFill>
                  <a:srgbClr val="24292E"/>
                </a:solidFill>
                <a:latin typeface="Roboto" panose="020B0604020202020204" charset="0"/>
              </a:rPr>
              <a:t>(img_binary);</a:t>
            </a:r>
          </a:p>
          <a:p>
            <a:r>
              <a:rPr lang="en-US" sz="3200">
                <a:solidFill>
                  <a:srgbClr val="6F42C1"/>
                </a:solidFill>
                <a:latin typeface="Roboto" panose="020B0604020202020204" charset="0"/>
              </a:rPr>
              <a:t>title</a:t>
            </a:r>
            <a:r>
              <a:rPr lang="en-US" sz="3200">
                <a:solidFill>
                  <a:srgbClr val="24292E"/>
                </a:solidFill>
                <a:latin typeface="Roboto" panose="020B0604020202020204" charset="0"/>
              </a:rPr>
              <a:t>(</a:t>
            </a:r>
            <a:r>
              <a:rPr lang="en-US" sz="3200">
                <a:solidFill>
                  <a:srgbClr val="032F62"/>
                </a:solidFill>
                <a:latin typeface="Roboto" panose="020B0604020202020204" charset="0"/>
              </a:rPr>
              <a:t>'Binary Image'</a:t>
            </a:r>
            <a:r>
              <a:rPr lang="en-US" sz="3200">
                <a:solidFill>
                  <a:srgbClr val="24292E"/>
                </a:solidFill>
                <a:latin typeface="Roboto" panose="020B0604020202020204" charset="0"/>
              </a:rPr>
              <a:t>);</a:t>
            </a:r>
            <a:endParaRPr lang="en-US" sz="3200" b="0">
              <a:solidFill>
                <a:srgbClr val="24292E"/>
              </a:solidFill>
              <a:effectLst/>
              <a:latin typeface="Roboto" panose="020B0604020202020204" charset="0"/>
            </a:endParaRPr>
          </a:p>
        </p:txBody>
      </p:sp>
    </p:spTree>
    <p:extLst>
      <p:ext uri="{BB962C8B-B14F-4D97-AF65-F5344CB8AC3E}">
        <p14:creationId xmlns:p14="http://schemas.microsoft.com/office/powerpoint/2010/main" val="4102826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6858000" y="8988364"/>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2"/>
          <p:cNvGrpSpPr/>
          <p:nvPr/>
        </p:nvGrpSpPr>
        <p:grpSpPr>
          <a:xfrm>
            <a:off x="14586812" y="-1917771"/>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1972579" y="-778176"/>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20" name="TextBox 19"/>
          <p:cNvSpPr txBox="1"/>
          <p:nvPr/>
        </p:nvSpPr>
        <p:spPr>
          <a:xfrm>
            <a:off x="0" y="0"/>
            <a:ext cx="7086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5.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toàn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cục</a:t>
            </a:r>
            <a:endParaRPr lang="en-US" sz="4800" dirty="0">
              <a:solidFill>
                <a:schemeClr val="bg1"/>
              </a:solidFill>
              <a:latin typeface="Roboto" panose="020B0604020202020204" charset="0"/>
            </a:endParaRPr>
          </a:p>
        </p:txBody>
      </p:sp>
      <p:pic>
        <p:nvPicPr>
          <p:cNvPr id="21" name="Picture 20"/>
          <p:cNvPicPr/>
          <p:nvPr/>
        </p:nvPicPr>
        <p:blipFill rotWithShape="1">
          <a:blip r:embed="rId2"/>
          <a:srcRect l="12537" t="17920" r="5200" b="8498"/>
          <a:stretch/>
        </p:blipFill>
        <p:spPr>
          <a:xfrm>
            <a:off x="152400" y="2522358"/>
            <a:ext cx="7944239" cy="6466006"/>
          </a:xfrm>
          <a:prstGeom prst="rect">
            <a:avLst/>
          </a:prstGeom>
          <a:effectLst>
            <a:softEdge rad="127000"/>
          </a:effectLst>
        </p:spPr>
      </p:pic>
      <p:sp>
        <p:nvSpPr>
          <p:cNvPr id="19" name="TextBox 18">
            <a:extLst>
              <a:ext uri="{FF2B5EF4-FFF2-40B4-BE49-F238E27FC236}">
                <a16:creationId xmlns:a16="http://schemas.microsoft.com/office/drawing/2014/main" id="{DE7538D4-6FBB-4D5D-9D2E-FFD9AE6EB69A}"/>
              </a:ext>
            </a:extLst>
          </p:cNvPr>
          <p:cNvSpPr txBox="1"/>
          <p:nvPr/>
        </p:nvSpPr>
        <p:spPr>
          <a:xfrm>
            <a:off x="9406257" y="3460322"/>
            <a:ext cx="7746877" cy="6247864"/>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Ngưỡng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hình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dựa</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trên</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một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giá</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trị</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ngưỡng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duy</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nhất</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được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áp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dụng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trên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toàn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bộ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p>
          <a:p>
            <a:pPr algn="just"/>
            <a:r>
              <a:rPr lang="en-US" sz="4000">
                <a:latin typeface="Roboto" panose="020B0604020202020204" charset="0"/>
                <a:ea typeface="Roboto" panose="020B0604020202020204" charset="0"/>
                <a:cs typeface="Roboto" panose="020B0604020202020204" charset="0"/>
              </a:rPr>
              <a:t>	Phương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ngưỡng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toàn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cục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là</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phương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pháp</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đơn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giản</a:t>
            </a:r>
            <a:r>
              <a:rPr lang="en-US" sz="4000" b="1"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và</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nhanh</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chóng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tuy</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nhiên</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nó</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không</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phù</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hợp</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với</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các</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ảnh</a:t>
            </a:r>
            <a:r>
              <a:rPr lang="en-US" sz="4000" dirty="0">
                <a:latin typeface="Roboto" panose="020B0604020202020204" charset="0"/>
                <a:ea typeface="Roboto" panose="020B0604020202020204" charset="0"/>
                <a:cs typeface="Roboto" panose="020B0604020202020204" charset="0"/>
              </a:rPr>
              <a:t> </a:t>
            </a:r>
            <a:r>
              <a:rPr lang="en-US" sz="4000" dirty="0" err="1">
                <a:latin typeface="Roboto" panose="020B0604020202020204" charset="0"/>
                <a:ea typeface="Roboto" panose="020B0604020202020204" charset="0"/>
                <a:cs typeface="Roboto" panose="020B0604020202020204" charset="0"/>
              </a:rPr>
              <a:t>có</a:t>
            </a:r>
            <a:r>
              <a:rPr lang="en-US" sz="4000"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độ</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tương</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phản</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thấp</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hoặc</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có</a:t>
            </a:r>
            <a:r>
              <a:rPr lang="en-US" sz="4000" b="1" dirty="0">
                <a:latin typeface="Roboto" panose="020B0604020202020204" charset="0"/>
                <a:ea typeface="Roboto" panose="020B0604020202020204" charset="0"/>
                <a:cs typeface="Roboto" panose="020B0604020202020204" charset="0"/>
              </a:rPr>
              <a:t> </a:t>
            </a:r>
            <a:r>
              <a:rPr lang="en-US" sz="4000" b="1" dirty="0" err="1">
                <a:latin typeface="Roboto" panose="020B0604020202020204" charset="0"/>
                <a:ea typeface="Roboto" panose="020B0604020202020204" charset="0"/>
                <a:cs typeface="Roboto" panose="020B0604020202020204" charset="0"/>
              </a:rPr>
              <a:t>nhiễu</a:t>
            </a:r>
            <a:r>
              <a:rPr lang="en-US" sz="4000" b="1" dirty="0">
                <a:latin typeface="Roboto" panose="020B0604020202020204" charset="0"/>
                <a:ea typeface="Roboto" panose="020B0604020202020204" charset="0"/>
                <a:cs typeface="Roboto" panose="020B0604020202020204" charset="0"/>
              </a:rPr>
              <a:t>.</a:t>
            </a:r>
          </a:p>
          <a:p>
            <a:pPr algn="just"/>
            <a:endParaRPr lang="en-US" sz="4000" dirty="0">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264065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575241" y="749089"/>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2"/>
          <p:cNvGrpSpPr/>
          <p:nvPr/>
        </p:nvGrpSpPr>
        <p:grpSpPr>
          <a:xfrm>
            <a:off x="11207341" y="-952500"/>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0134600" y="-1877174"/>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9" name="TextBox 18">
            <a:extLst>
              <a:ext uri="{FF2B5EF4-FFF2-40B4-BE49-F238E27FC236}">
                <a16:creationId xmlns:a16="http://schemas.microsoft.com/office/drawing/2014/main" id="{B15B13B1-EDEA-49CE-A7C7-0BA38CE7BCE0}"/>
              </a:ext>
            </a:extLst>
          </p:cNvPr>
          <p:cNvSpPr txBox="1"/>
          <p:nvPr/>
        </p:nvSpPr>
        <p:spPr>
          <a:xfrm>
            <a:off x="0" y="0"/>
            <a:ext cx="7086600" cy="830997"/>
          </a:xfrm>
          <a:prstGeom prst="rect">
            <a:avLst/>
          </a:prstGeom>
          <a:solidFill>
            <a:srgbClr val="004651"/>
          </a:solidFill>
        </p:spPr>
        <p:txBody>
          <a:bodyPr wrap="square" rtlCol="0">
            <a:spAutoFit/>
          </a:bodyPr>
          <a:lstStyle/>
          <a:p>
            <a:pPr algn="ctr"/>
            <a:r>
              <a:rPr lang="en-US" sz="4800" dirty="0">
                <a:solidFill>
                  <a:schemeClr val="bg1"/>
                </a:solidFill>
                <a:latin typeface="Roboto" panose="020B0604020202020204" charset="0"/>
              </a:rPr>
              <a:t>5. </a:t>
            </a:r>
            <a:r>
              <a:rPr lang="en-US" sz="4800" dirty="0" err="1">
                <a:solidFill>
                  <a:schemeClr val="bg1"/>
                </a:solidFill>
                <a:latin typeface="Roboto" panose="020B0604020202020204" charset="0"/>
              </a:rPr>
              <a:t>Phân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ngưỡng</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toàn</a:t>
            </a:r>
            <a:r>
              <a:rPr lang="en-US" sz="4800" dirty="0">
                <a:solidFill>
                  <a:schemeClr val="bg1"/>
                </a:solidFill>
                <a:latin typeface="Roboto" panose="020B0604020202020204" charset="0"/>
              </a:rPr>
              <a:t> </a:t>
            </a:r>
            <a:r>
              <a:rPr lang="en-US" sz="4800" dirty="0" err="1">
                <a:solidFill>
                  <a:schemeClr val="bg1"/>
                </a:solidFill>
                <a:latin typeface="Roboto" panose="020B0604020202020204" charset="0"/>
              </a:rPr>
              <a:t>cục</a:t>
            </a:r>
            <a:endParaRPr lang="en-US" sz="4800" dirty="0">
              <a:solidFill>
                <a:schemeClr val="bg1"/>
              </a:solidFill>
              <a:latin typeface="Roboto" panose="020B0604020202020204" charset="0"/>
            </a:endParaRPr>
          </a:p>
        </p:txBody>
      </p:sp>
      <p:pic>
        <p:nvPicPr>
          <p:cNvPr id="3" name="Picture 2">
            <a:extLst>
              <a:ext uri="{FF2B5EF4-FFF2-40B4-BE49-F238E27FC236}">
                <a16:creationId xmlns:a16="http://schemas.microsoft.com/office/drawing/2014/main" id="{0BBF3268-E51A-4D2F-9424-B3AF6D779CB9}"/>
              </a:ext>
            </a:extLst>
          </p:cNvPr>
          <p:cNvPicPr>
            <a:picLocks noChangeAspect="1"/>
          </p:cNvPicPr>
          <p:nvPr/>
        </p:nvPicPr>
        <p:blipFill>
          <a:blip r:embed="rId2"/>
          <a:stretch>
            <a:fillRect/>
          </a:stretch>
        </p:blipFill>
        <p:spPr>
          <a:xfrm>
            <a:off x="7562492" y="2657295"/>
            <a:ext cx="11128643" cy="7106242"/>
          </a:xfrm>
          <a:prstGeom prst="rect">
            <a:avLst/>
          </a:prstGeom>
        </p:spPr>
      </p:pic>
      <p:sp>
        <p:nvSpPr>
          <p:cNvPr id="2" name="Rectangle 1">
            <a:extLst>
              <a:ext uri="{FF2B5EF4-FFF2-40B4-BE49-F238E27FC236}">
                <a16:creationId xmlns:a16="http://schemas.microsoft.com/office/drawing/2014/main" id="{9ADCFA56-2B7C-4487-A8D0-4B759054F5C2}"/>
              </a:ext>
            </a:extLst>
          </p:cNvPr>
          <p:cNvSpPr/>
          <p:nvPr/>
        </p:nvSpPr>
        <p:spPr>
          <a:xfrm>
            <a:off x="685800" y="1562100"/>
            <a:ext cx="9144000" cy="8556188"/>
          </a:xfrm>
          <a:prstGeom prst="rect">
            <a:avLst/>
          </a:prstGeom>
        </p:spPr>
        <p:txBody>
          <a:bodyPr>
            <a:spAutoFit/>
          </a:bodyPr>
          <a:lstStyle/>
          <a:p>
            <a:r>
              <a:rPr lang="vi-VN" sz="3600">
                <a:solidFill>
                  <a:srgbClr val="0E1116"/>
                </a:solidFill>
                <a:latin typeface="Roboto" panose="020B0604020202020204" charset="0"/>
              </a:rPr>
              <a:t>img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imread</a:t>
            </a:r>
            <a:r>
              <a:rPr lang="vi-VN" sz="3600">
                <a:solidFill>
                  <a:srgbClr val="0E1116"/>
                </a:solidFill>
                <a:latin typeface="Roboto" panose="020B0604020202020204" charset="0"/>
              </a:rPr>
              <a:t>(</a:t>
            </a:r>
            <a:r>
              <a:rPr lang="vi-VN" sz="3600">
                <a:solidFill>
                  <a:srgbClr val="032563"/>
                </a:solidFill>
                <a:latin typeface="Roboto" panose="020B0604020202020204" charset="0"/>
              </a:rPr>
              <a:t>'lighthouse.png'</a:t>
            </a:r>
            <a:r>
              <a:rPr lang="vi-VN" sz="3600">
                <a:solidFill>
                  <a:srgbClr val="0E1116"/>
                </a:solidFill>
                <a:latin typeface="Roboto" panose="020B0604020202020204" charset="0"/>
              </a:rPr>
              <a:t>);</a:t>
            </a:r>
          </a:p>
          <a:p>
            <a:r>
              <a:rPr lang="vi-VN" sz="3600">
                <a:solidFill>
                  <a:srgbClr val="0E1116"/>
                </a:solidFill>
                <a:latin typeface="Roboto" panose="020B0604020202020204" charset="0"/>
              </a:rPr>
              <a:t>img_gray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rgb2gray</a:t>
            </a:r>
            <a:r>
              <a:rPr lang="vi-VN" sz="3600">
                <a:solidFill>
                  <a:srgbClr val="0E1116"/>
                </a:solidFill>
                <a:latin typeface="Roboto" panose="020B0604020202020204" charset="0"/>
              </a:rPr>
              <a:t>(img);</a:t>
            </a:r>
          </a:p>
          <a:p>
            <a:r>
              <a:rPr lang="vi-VN" sz="3600">
                <a:solidFill>
                  <a:srgbClr val="0E1116"/>
                </a:solidFill>
                <a:latin typeface="Roboto" panose="020B0604020202020204" charset="0"/>
              </a:rPr>
              <a:t>threshold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023B95"/>
                </a:solidFill>
                <a:latin typeface="Roboto" panose="020B0604020202020204" charset="0"/>
              </a:rPr>
              <a:t>170</a:t>
            </a:r>
            <a:r>
              <a:rPr lang="vi-VN" sz="3600">
                <a:solidFill>
                  <a:srgbClr val="0E1116"/>
                </a:solidFill>
                <a:latin typeface="Roboto" panose="020B0604020202020204" charset="0"/>
              </a:rPr>
              <a:t>;</a:t>
            </a:r>
            <a:endParaRPr lang="en-US" sz="3600">
              <a:solidFill>
                <a:srgbClr val="0E1116"/>
              </a:solidFill>
              <a:latin typeface="Roboto" panose="020B0604020202020204" charset="0"/>
            </a:endParaRPr>
          </a:p>
          <a:p>
            <a:pPr>
              <a:spcBef>
                <a:spcPts val="600"/>
              </a:spcBef>
              <a:spcAft>
                <a:spcPts val="600"/>
              </a:spcAft>
            </a:pPr>
            <a:r>
              <a:rPr lang="vi-VN" sz="3600" i="1">
                <a:solidFill>
                  <a:srgbClr val="66707B"/>
                </a:solidFill>
                <a:latin typeface="Roboto" panose="020B0604020202020204" charset="0"/>
              </a:rPr>
              <a:t>% áp dụng ngưỡng</a:t>
            </a:r>
            <a:br>
              <a:rPr lang="en-US" sz="3600">
                <a:solidFill>
                  <a:srgbClr val="0E1116"/>
                </a:solidFill>
                <a:latin typeface="Roboto" panose="020B0604020202020204" charset="0"/>
              </a:rPr>
            </a:br>
            <a:r>
              <a:rPr lang="vi-VN" sz="3600">
                <a:solidFill>
                  <a:srgbClr val="0E1116"/>
                </a:solidFill>
                <a:latin typeface="Roboto" panose="020B0604020202020204" charset="0"/>
              </a:rPr>
              <a:t>img_binary </a:t>
            </a:r>
            <a:r>
              <a:rPr lang="vi-VN" sz="3600" i="1">
                <a:solidFill>
                  <a:srgbClr val="A0111F"/>
                </a:solidFill>
                <a:latin typeface="Roboto" panose="020B0604020202020204" charset="0"/>
              </a:rPr>
              <a:t>=</a:t>
            </a:r>
            <a:r>
              <a:rPr lang="vi-VN" sz="3600">
                <a:solidFill>
                  <a:srgbClr val="0E1116"/>
                </a:solidFill>
                <a:latin typeface="Roboto" panose="020B0604020202020204" charset="0"/>
              </a:rPr>
              <a:t> </a:t>
            </a:r>
            <a:r>
              <a:rPr lang="vi-VN" sz="3600">
                <a:solidFill>
                  <a:srgbClr val="622CBC"/>
                </a:solidFill>
                <a:latin typeface="Roboto" panose="020B0604020202020204" charset="0"/>
              </a:rPr>
              <a:t>imbinarize</a:t>
            </a:r>
            <a:r>
              <a:rPr lang="vi-VN" sz="3600">
                <a:solidFill>
                  <a:srgbClr val="0E1116"/>
                </a:solidFill>
                <a:latin typeface="Roboto" panose="020B0604020202020204" charset="0"/>
              </a:rPr>
              <a:t>(img_gray, threshold</a:t>
            </a:r>
            <a:r>
              <a:rPr lang="vi-VN" sz="3600" i="1">
                <a:solidFill>
                  <a:srgbClr val="A0111F"/>
                </a:solidFill>
                <a:latin typeface="Roboto" panose="020B0604020202020204" charset="0"/>
              </a:rPr>
              <a:t>/</a:t>
            </a:r>
            <a:r>
              <a:rPr lang="vi-VN" sz="3600">
                <a:solidFill>
                  <a:srgbClr val="023B95"/>
                </a:solidFill>
                <a:latin typeface="Roboto" panose="020B0604020202020204" charset="0"/>
              </a:rPr>
              <a:t>255</a:t>
            </a:r>
            <a:r>
              <a:rPr lang="vi-VN" sz="3600">
                <a:solidFill>
                  <a:srgbClr val="0E1116"/>
                </a:solidFill>
                <a:latin typeface="Roboto" panose="020B0604020202020204" charset="0"/>
              </a:rPr>
              <a:t>);</a:t>
            </a:r>
            <a:endParaRPr lang="en-US" sz="3600">
              <a:solidFill>
                <a:srgbClr val="0E1116"/>
              </a:solidFill>
              <a:latin typeface="Roboto" panose="020B0604020202020204" charset="0"/>
            </a:endParaRPr>
          </a:p>
          <a:p>
            <a:r>
              <a:rPr lang="vi-VN" sz="3600">
                <a:solidFill>
                  <a:srgbClr val="0E1116"/>
                </a:solidFill>
                <a:latin typeface="Roboto" panose="020B0604020202020204" charset="0"/>
              </a:rPr>
              <a:t>figure;</a:t>
            </a:r>
          </a:p>
          <a:p>
            <a:r>
              <a:rPr lang="vi-VN" sz="3600">
                <a:solidFill>
                  <a:srgbClr val="622CBC"/>
                </a:solidFill>
                <a:latin typeface="Roboto" panose="020B0604020202020204" charset="0"/>
              </a:rPr>
              <a:t>subplot</a:t>
            </a:r>
            <a:r>
              <a:rPr lang="vi-VN" sz="3600">
                <a:solidFill>
                  <a:srgbClr val="0E1116"/>
                </a:solidFill>
                <a:latin typeface="Roboto" panose="020B0604020202020204" charset="0"/>
              </a:rPr>
              <a:t>(</a:t>
            </a:r>
            <a:r>
              <a:rPr lang="vi-VN" sz="3600">
                <a:solidFill>
                  <a:srgbClr val="023B95"/>
                </a:solidFill>
                <a:latin typeface="Roboto" panose="020B0604020202020204" charset="0"/>
              </a:rPr>
              <a:t>1</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 </a:t>
            </a:r>
            <a:r>
              <a:rPr lang="vi-VN" sz="3600">
                <a:solidFill>
                  <a:srgbClr val="023B95"/>
                </a:solidFill>
                <a:latin typeface="Roboto" panose="020B0604020202020204" charset="0"/>
              </a:rPr>
              <a:t>1</a:t>
            </a:r>
            <a:r>
              <a:rPr lang="vi-VN" sz="3600">
                <a:solidFill>
                  <a:srgbClr val="0E1116"/>
                </a:solidFill>
                <a:latin typeface="Roboto" panose="020B0604020202020204" charset="0"/>
              </a:rPr>
              <a:t>);</a:t>
            </a:r>
          </a:p>
          <a:p>
            <a:r>
              <a:rPr lang="vi-VN" sz="3600">
                <a:solidFill>
                  <a:srgbClr val="622CBC"/>
                </a:solidFill>
                <a:latin typeface="Roboto" panose="020B0604020202020204" charset="0"/>
              </a:rPr>
              <a:t>imshow</a:t>
            </a:r>
            <a:r>
              <a:rPr lang="vi-VN" sz="3600">
                <a:solidFill>
                  <a:srgbClr val="0E1116"/>
                </a:solidFill>
                <a:latin typeface="Roboto" panose="020B0604020202020204" charset="0"/>
              </a:rPr>
              <a:t>(img);</a:t>
            </a:r>
          </a:p>
          <a:p>
            <a:r>
              <a:rPr lang="vi-VN" sz="3600">
                <a:solidFill>
                  <a:srgbClr val="622CBC"/>
                </a:solidFill>
                <a:latin typeface="Roboto" panose="020B0604020202020204" charset="0"/>
              </a:rPr>
              <a:t>title</a:t>
            </a:r>
            <a:r>
              <a:rPr lang="vi-VN" sz="3600">
                <a:solidFill>
                  <a:srgbClr val="0E1116"/>
                </a:solidFill>
                <a:latin typeface="Roboto" panose="020B0604020202020204" charset="0"/>
              </a:rPr>
              <a:t>(</a:t>
            </a:r>
            <a:r>
              <a:rPr lang="vi-VN" sz="3600">
                <a:solidFill>
                  <a:srgbClr val="032563"/>
                </a:solidFill>
                <a:latin typeface="Roboto" panose="020B0604020202020204" charset="0"/>
              </a:rPr>
              <a:t>'Original Image'</a:t>
            </a:r>
            <a:r>
              <a:rPr lang="vi-VN" sz="3600">
                <a:solidFill>
                  <a:srgbClr val="0E1116"/>
                </a:solidFill>
                <a:latin typeface="Roboto" panose="020B0604020202020204" charset="0"/>
              </a:rPr>
              <a:t>);</a:t>
            </a:r>
          </a:p>
          <a:p>
            <a:r>
              <a:rPr lang="vi-VN" sz="3600">
                <a:solidFill>
                  <a:srgbClr val="622CBC"/>
                </a:solidFill>
                <a:latin typeface="Roboto" panose="020B0604020202020204" charset="0"/>
              </a:rPr>
              <a:t>subplot</a:t>
            </a:r>
            <a:r>
              <a:rPr lang="vi-VN" sz="3600">
                <a:solidFill>
                  <a:srgbClr val="0E1116"/>
                </a:solidFill>
                <a:latin typeface="Roboto" panose="020B0604020202020204" charset="0"/>
              </a:rPr>
              <a:t>(</a:t>
            </a:r>
            <a:r>
              <a:rPr lang="vi-VN" sz="3600">
                <a:solidFill>
                  <a:srgbClr val="023B95"/>
                </a:solidFill>
                <a:latin typeface="Roboto" panose="020B0604020202020204" charset="0"/>
              </a:rPr>
              <a:t>1</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 </a:t>
            </a:r>
            <a:r>
              <a:rPr lang="vi-VN" sz="3600">
                <a:solidFill>
                  <a:srgbClr val="023B95"/>
                </a:solidFill>
                <a:latin typeface="Roboto" panose="020B0604020202020204" charset="0"/>
              </a:rPr>
              <a:t>2</a:t>
            </a:r>
            <a:r>
              <a:rPr lang="vi-VN" sz="3600">
                <a:solidFill>
                  <a:srgbClr val="0E1116"/>
                </a:solidFill>
                <a:latin typeface="Roboto" panose="020B0604020202020204" charset="0"/>
              </a:rPr>
              <a:t>);</a:t>
            </a:r>
          </a:p>
          <a:p>
            <a:r>
              <a:rPr lang="vi-VN" sz="3600">
                <a:solidFill>
                  <a:srgbClr val="622CBC"/>
                </a:solidFill>
                <a:latin typeface="Roboto" panose="020B0604020202020204" charset="0"/>
              </a:rPr>
              <a:t>imshow</a:t>
            </a:r>
            <a:r>
              <a:rPr lang="vi-VN" sz="3600">
                <a:solidFill>
                  <a:srgbClr val="0E1116"/>
                </a:solidFill>
                <a:latin typeface="Roboto" panose="020B0604020202020204" charset="0"/>
              </a:rPr>
              <a:t>(img_binary);</a:t>
            </a:r>
          </a:p>
          <a:p>
            <a:r>
              <a:rPr lang="vi-VN" sz="3600">
                <a:solidFill>
                  <a:srgbClr val="622CBC"/>
                </a:solidFill>
                <a:latin typeface="Roboto" panose="020B0604020202020204" charset="0"/>
              </a:rPr>
              <a:t>title</a:t>
            </a:r>
            <a:r>
              <a:rPr lang="vi-VN" sz="3600">
                <a:solidFill>
                  <a:srgbClr val="0E1116"/>
                </a:solidFill>
                <a:latin typeface="Roboto" panose="020B0604020202020204" charset="0"/>
              </a:rPr>
              <a:t>(</a:t>
            </a:r>
            <a:r>
              <a:rPr lang="vi-VN" sz="3600">
                <a:solidFill>
                  <a:srgbClr val="032563"/>
                </a:solidFill>
                <a:latin typeface="Roboto" panose="020B0604020202020204" charset="0"/>
              </a:rPr>
              <a:t>'Binary Image'</a:t>
            </a:r>
            <a:r>
              <a:rPr lang="vi-VN" sz="3600">
                <a:solidFill>
                  <a:srgbClr val="0E1116"/>
                </a:solidFill>
                <a:latin typeface="Roboto" panose="020B0604020202020204" charset="0"/>
              </a:rPr>
              <a:t>);</a:t>
            </a:r>
          </a:p>
          <a:p>
            <a:br>
              <a:rPr lang="vi-VN" sz="3600">
                <a:solidFill>
                  <a:srgbClr val="0E1116"/>
                </a:solidFill>
                <a:latin typeface="Roboto" panose="020B0604020202020204" charset="0"/>
              </a:rPr>
            </a:br>
            <a:endParaRPr lang="vi-VN" sz="3600" b="0">
              <a:solidFill>
                <a:srgbClr val="0E1116"/>
              </a:solidFill>
              <a:effectLst/>
              <a:latin typeface="Roboto" panose="020B0604020202020204" charset="0"/>
            </a:endParaRPr>
          </a:p>
        </p:txBody>
      </p:sp>
    </p:spTree>
    <p:extLst>
      <p:ext uri="{BB962C8B-B14F-4D97-AF65-F5344CB8AC3E}">
        <p14:creationId xmlns:p14="http://schemas.microsoft.com/office/powerpoint/2010/main" val="3275223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7279788">
            <a:off x="14623575" y="4857093"/>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7279788">
            <a:off x="647132" y="9607493"/>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2"/>
          <p:cNvGrpSpPr/>
          <p:nvPr/>
        </p:nvGrpSpPr>
        <p:grpSpPr>
          <a:xfrm rot="17279788">
            <a:off x="-3492821" y="6123654"/>
            <a:ext cx="6697760" cy="5800292"/>
            <a:chOff x="0" y="0"/>
            <a:chExt cx="3619627" cy="3134614"/>
          </a:xfrm>
          <a:solidFill>
            <a:srgbClr val="A4E473"/>
          </a:solidFill>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17" name="TextBox 16"/>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
        <p:nvSpPr>
          <p:cNvPr id="10" name="Rectangle 9"/>
          <p:cNvSpPr/>
          <p:nvPr/>
        </p:nvSpPr>
        <p:spPr>
          <a:xfrm>
            <a:off x="241394" y="1615357"/>
            <a:ext cx="17839174" cy="1938992"/>
          </a:xfrm>
          <a:prstGeom prst="rect">
            <a:avLst/>
          </a:prstGeom>
        </p:spPr>
        <p:txBody>
          <a:bodyPr wrap="square">
            <a:spAutoFit/>
          </a:bodyPr>
          <a:lstStyle/>
          <a:p>
            <a:r>
              <a:rPr lang="en-US" sz="4000">
                <a:latin typeface="Roboto" panose="020B0604020202020204" charset="0"/>
                <a:ea typeface="Roboto" panose="020B0604020202020204" charset="0"/>
                <a:cs typeface="Roboto" panose="020B0604020202020204" charset="0"/>
              </a:rPr>
              <a:t>	Phân n</a:t>
            </a:r>
            <a:r>
              <a:rPr lang="vi-VN" sz="4000">
                <a:latin typeface="Roboto" panose="020B0604020202020204" charset="0"/>
                <a:ea typeface="Roboto" panose="020B0604020202020204" charset="0"/>
                <a:cs typeface="Roboto" panose="020B0604020202020204" charset="0"/>
              </a:rPr>
              <a:t>gưỡng ảnh là một kỹ thuật đơn giản nhưng mạnh mẽ để phân đoạn hình ảnh. Tuy nhiên, nó cũng có một số thách thức. Những thách thức này bao gồm</a:t>
            </a:r>
            <a:r>
              <a:rPr lang="en-US" sz="4000">
                <a:latin typeface="Roboto" panose="020B0604020202020204" charset="0"/>
                <a:ea typeface="Roboto" panose="020B0604020202020204" charset="0"/>
                <a:cs typeface="Roboto" panose="020B0604020202020204" charset="0"/>
              </a:rPr>
              <a:t>:</a:t>
            </a:r>
            <a:endParaRPr lang="vi-VN" sz="6000" b="0" i="0" dirty="0">
              <a:solidFill>
                <a:srgbClr val="374151"/>
              </a:solidFill>
              <a:effectLst/>
              <a:latin typeface="Roboto" panose="020B0604020202020204" charset="0"/>
              <a:ea typeface="Roboto" panose="020B0604020202020204" charset="0"/>
              <a:cs typeface="Roboto" panose="020B0604020202020204" charset="0"/>
            </a:endParaRPr>
          </a:p>
        </p:txBody>
      </p:sp>
      <p:sp>
        <p:nvSpPr>
          <p:cNvPr id="6" name="TextBox 5">
            <a:extLst>
              <a:ext uri="{FF2B5EF4-FFF2-40B4-BE49-F238E27FC236}">
                <a16:creationId xmlns:a16="http://schemas.microsoft.com/office/drawing/2014/main" id="{3E646B0A-2F8F-4503-A66D-A25B5504906A}"/>
              </a:ext>
            </a:extLst>
          </p:cNvPr>
          <p:cNvSpPr txBox="1"/>
          <p:nvPr/>
        </p:nvSpPr>
        <p:spPr>
          <a:xfrm>
            <a:off x="207432" y="3608052"/>
            <a:ext cx="17873136"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Nhiễu</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Nhiễu </a:t>
            </a:r>
            <a:r>
              <a:rPr lang="vi-VN" sz="4000">
                <a:latin typeface="Roboto" panose="020B0604020202020204" charset="0"/>
                <a:ea typeface="Roboto" panose="020B0604020202020204" charset="0"/>
                <a:cs typeface="Roboto" panose="020B0604020202020204" charset="0"/>
              </a:rPr>
              <a:t>do nhiều yếu tố gây ra, chẳng hạn như ánh sáng kém hoặc bụi.</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Nhiễu có thể khiến các pixel có giá trị không đại diện cho hình ảnh thực tế.</a:t>
            </a:r>
            <a:endParaRPr lang="en-US" sz="4000">
              <a:latin typeface="Roboto" panose="020B0604020202020204" charset="0"/>
              <a:ea typeface="Roboto" panose="020B0604020202020204" charset="0"/>
              <a:cs typeface="Roboto" panose="020B0604020202020204" charset="0"/>
            </a:endParaRPr>
          </a:p>
        </p:txBody>
      </p:sp>
      <p:grpSp>
        <p:nvGrpSpPr>
          <p:cNvPr id="29" name="Group 28">
            <a:extLst>
              <a:ext uri="{FF2B5EF4-FFF2-40B4-BE49-F238E27FC236}">
                <a16:creationId xmlns:a16="http://schemas.microsoft.com/office/drawing/2014/main" id="{B9A0D1E9-D4B3-4882-8CED-A1AF46EEC22C}"/>
              </a:ext>
            </a:extLst>
          </p:cNvPr>
          <p:cNvGrpSpPr/>
          <p:nvPr/>
        </p:nvGrpSpPr>
        <p:grpSpPr>
          <a:xfrm>
            <a:off x="596938" y="5167086"/>
            <a:ext cx="17094124" cy="4718793"/>
            <a:chOff x="991108" y="5010200"/>
            <a:chExt cx="17929926" cy="4697106"/>
          </a:xfrm>
        </p:grpSpPr>
        <p:pic>
          <p:nvPicPr>
            <p:cNvPr id="24" name="Picture 23">
              <a:extLst>
                <a:ext uri="{FF2B5EF4-FFF2-40B4-BE49-F238E27FC236}">
                  <a16:creationId xmlns:a16="http://schemas.microsoft.com/office/drawing/2014/main" id="{17CBDBDD-24BD-4951-A9B3-A364841F0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108" y="5011373"/>
              <a:ext cx="5976642" cy="4695933"/>
            </a:xfrm>
            <a:prstGeom prst="rect">
              <a:avLst/>
            </a:prstGeom>
            <a:ln w="28575">
              <a:solidFill>
                <a:schemeClr val="tx1"/>
              </a:solidFill>
            </a:ln>
          </p:spPr>
        </p:pic>
        <p:pic>
          <p:nvPicPr>
            <p:cNvPr id="26" name="Picture 25">
              <a:extLst>
                <a:ext uri="{FF2B5EF4-FFF2-40B4-BE49-F238E27FC236}">
                  <a16:creationId xmlns:a16="http://schemas.microsoft.com/office/drawing/2014/main" id="{C2974444-A5C8-4905-B563-827741AD0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7750" y="5010200"/>
              <a:ext cx="5976642" cy="4695933"/>
            </a:xfrm>
            <a:prstGeom prst="rect">
              <a:avLst/>
            </a:prstGeom>
            <a:ln w="28575">
              <a:solidFill>
                <a:schemeClr val="tx1"/>
              </a:solidFill>
            </a:ln>
          </p:spPr>
        </p:pic>
        <p:pic>
          <p:nvPicPr>
            <p:cNvPr id="28" name="Picture 27">
              <a:extLst>
                <a:ext uri="{FF2B5EF4-FFF2-40B4-BE49-F238E27FC236}">
                  <a16:creationId xmlns:a16="http://schemas.microsoft.com/office/drawing/2014/main" id="{72593E2D-8F7F-42D2-A2BE-57B9DF5BBA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4392" y="5010200"/>
              <a:ext cx="5976642" cy="4695933"/>
            </a:xfrm>
            <a:prstGeom prst="rect">
              <a:avLst/>
            </a:prstGeom>
            <a:ln w="28575">
              <a:solidFill>
                <a:schemeClr val="tx1"/>
              </a:solidFill>
            </a:ln>
          </p:spPr>
        </p:pic>
      </p:grpSp>
    </p:spTree>
    <p:extLst>
      <p:ext uri="{BB962C8B-B14F-4D97-AF65-F5344CB8AC3E}">
        <p14:creationId xmlns:p14="http://schemas.microsoft.com/office/powerpoint/2010/main" val="463202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14623575" y="4857093"/>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647132" y="9607493"/>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3492821" y="6123654"/>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323439"/>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Loại bỏ nhiễu</a:t>
            </a:r>
            <a:r>
              <a:rPr lang="vi-VN" sz="4000">
                <a:latin typeface="Roboto" panose="020B0604020202020204" charset="0"/>
                <a:ea typeface="Roboto" panose="020B0604020202020204" charset="0"/>
                <a:cs typeface="Roboto" panose="020B0604020202020204" charset="0"/>
              </a:rPr>
              <a:t>: Có thể loại bỏ nhiễu bằng nhiều kỹ thuật khác nhau, chẳng hạn như </a:t>
            </a:r>
            <a:r>
              <a:rPr lang="vi-VN" sz="4000" b="1" u="sng">
                <a:latin typeface="Roboto" panose="020B0604020202020204" charset="0"/>
                <a:ea typeface="Roboto" panose="020B0604020202020204" charset="0"/>
                <a:cs typeface="Roboto" panose="020B0604020202020204" charset="0"/>
              </a:rPr>
              <a:t>lọc trung bình</a:t>
            </a:r>
            <a:r>
              <a:rPr lang="vi-VN" sz="4000">
                <a:latin typeface="Roboto" panose="020B0604020202020204" charset="0"/>
                <a:ea typeface="Roboto" panose="020B0604020202020204" charset="0"/>
                <a:cs typeface="Roboto" panose="020B0604020202020204" charset="0"/>
              </a:rPr>
              <a:t> hoặc </a:t>
            </a:r>
            <a:r>
              <a:rPr lang="vi-VN" sz="4000" b="1" u="sng">
                <a:latin typeface="Roboto" panose="020B0604020202020204" charset="0"/>
                <a:ea typeface="Roboto" panose="020B0604020202020204" charset="0"/>
                <a:cs typeface="Roboto" panose="020B0604020202020204" charset="0"/>
              </a:rPr>
              <a:t>lọc</a:t>
            </a:r>
            <a:r>
              <a:rPr lang="vi-VN" sz="4000" u="sng">
                <a:latin typeface="Roboto" panose="020B0604020202020204" charset="0"/>
                <a:ea typeface="Roboto" panose="020B0604020202020204" charset="0"/>
                <a:cs typeface="Roboto" panose="020B0604020202020204" charset="0"/>
              </a:rPr>
              <a:t> </a:t>
            </a:r>
            <a:r>
              <a:rPr lang="vi-VN" sz="4000" b="1" u="sng">
                <a:latin typeface="Roboto" panose="020B0604020202020204" charset="0"/>
                <a:ea typeface="Roboto" panose="020B0604020202020204" charset="0"/>
                <a:cs typeface="Roboto" panose="020B0604020202020204" charset="0"/>
              </a:rPr>
              <a:t>Gaussian</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grpSp>
        <p:nvGrpSpPr>
          <p:cNvPr id="14" name="Group 13">
            <a:extLst>
              <a:ext uri="{FF2B5EF4-FFF2-40B4-BE49-F238E27FC236}">
                <a16:creationId xmlns:a16="http://schemas.microsoft.com/office/drawing/2014/main" id="{76D21227-542E-48A8-8130-565DB0FF6F52}"/>
              </a:ext>
            </a:extLst>
          </p:cNvPr>
          <p:cNvGrpSpPr/>
          <p:nvPr/>
        </p:nvGrpSpPr>
        <p:grpSpPr>
          <a:xfrm>
            <a:off x="453330" y="4022884"/>
            <a:ext cx="17381341" cy="4552256"/>
            <a:chOff x="7277100" y="6355123"/>
            <a:chExt cx="8801100" cy="2305050"/>
          </a:xfrm>
        </p:grpSpPr>
        <p:pic>
          <p:nvPicPr>
            <p:cNvPr id="8" name="Picture 7">
              <a:extLst>
                <a:ext uri="{FF2B5EF4-FFF2-40B4-BE49-F238E27FC236}">
                  <a16:creationId xmlns:a16="http://schemas.microsoft.com/office/drawing/2014/main" id="{1E6BC087-F2CF-4DDD-B9D5-438786C128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100" y="6355123"/>
              <a:ext cx="2933700" cy="2305050"/>
            </a:xfrm>
            <a:prstGeom prst="rect">
              <a:avLst/>
            </a:prstGeom>
            <a:ln w="38100">
              <a:solidFill>
                <a:schemeClr val="tx1"/>
              </a:solidFill>
            </a:ln>
          </p:spPr>
        </p:pic>
        <p:pic>
          <p:nvPicPr>
            <p:cNvPr id="11" name="Picture 10">
              <a:extLst>
                <a:ext uri="{FF2B5EF4-FFF2-40B4-BE49-F238E27FC236}">
                  <a16:creationId xmlns:a16="http://schemas.microsoft.com/office/drawing/2014/main" id="{D7DCE96C-BC29-4430-BB83-1FA733E8E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0800" y="6355123"/>
              <a:ext cx="2933700" cy="2305050"/>
            </a:xfrm>
            <a:prstGeom prst="rect">
              <a:avLst/>
            </a:prstGeom>
            <a:ln w="38100">
              <a:solidFill>
                <a:schemeClr val="tx1"/>
              </a:solidFill>
            </a:ln>
          </p:spPr>
        </p:pic>
        <p:pic>
          <p:nvPicPr>
            <p:cNvPr id="13" name="Picture 12">
              <a:extLst>
                <a:ext uri="{FF2B5EF4-FFF2-40B4-BE49-F238E27FC236}">
                  <a16:creationId xmlns:a16="http://schemas.microsoft.com/office/drawing/2014/main" id="{E73BDA80-8F76-4973-A4A2-850DD68B54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4500" y="6355123"/>
              <a:ext cx="2933700" cy="2305050"/>
            </a:xfrm>
            <a:prstGeom prst="rect">
              <a:avLst/>
            </a:prstGeom>
            <a:ln w="38100">
              <a:solidFill>
                <a:schemeClr val="tx1"/>
              </a:solidFill>
            </a:ln>
          </p:spPr>
        </p:pic>
      </p:grpSp>
      <p:sp>
        <p:nvSpPr>
          <p:cNvPr id="17" name="TextBox 16">
            <a:extLst>
              <a:ext uri="{FF2B5EF4-FFF2-40B4-BE49-F238E27FC236}">
                <a16:creationId xmlns:a16="http://schemas.microsoft.com/office/drawing/2014/main" id="{1BE61871-7CD9-4F9B-8445-A71356982515}"/>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1417513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898947"/>
            <a:ext cx="17318568" cy="1938992"/>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Chiếu sáng không</a:t>
            </a:r>
            <a:r>
              <a:rPr lang="en-US" sz="4000" b="1">
                <a:latin typeface="Roboto" panose="020B0604020202020204" charset="0"/>
                <a:ea typeface="Roboto" panose="020B0604020202020204" charset="0"/>
                <a:cs typeface="Roboto" panose="020B0604020202020204" charset="0"/>
              </a:rPr>
              <a:t> </a:t>
            </a:r>
            <a:r>
              <a:rPr lang="vi-VN" sz="4000" b="1">
                <a:latin typeface="Roboto" panose="020B0604020202020204" charset="0"/>
                <a:ea typeface="Roboto" panose="020B0604020202020204" charset="0"/>
                <a:cs typeface="Roboto" panose="020B0604020202020204" charset="0"/>
              </a:rPr>
              <a:t>đều</a:t>
            </a:r>
            <a:r>
              <a:rPr lang="vi-VN" sz="4000">
                <a:latin typeface="Roboto" panose="020B0604020202020204" charset="0"/>
                <a:ea typeface="Roboto" panose="020B0604020202020204" charset="0"/>
                <a:cs typeface="Roboto" panose="020B0604020202020204" charset="0"/>
              </a:rPr>
              <a:t>: Chiếu sáng không đồng đều cũng có thể gây ra vấn đề với ngưỡng hình ảnh. Chiếu sáng không đồng đều xảy ra khi các phần khác nhau của hình ảnh được chiếu sáng khác nhau.</a:t>
            </a:r>
            <a:endParaRPr lang="en-US" sz="4000">
              <a:latin typeface="Roboto" panose="020B0604020202020204" charset="0"/>
              <a:ea typeface="Roboto" panose="020B0604020202020204" charset="0"/>
              <a:cs typeface="Roboto" panose="020B0604020202020204" charset="0"/>
            </a:endParaRPr>
          </a:p>
        </p:txBody>
      </p:sp>
      <p:grpSp>
        <p:nvGrpSpPr>
          <p:cNvPr id="22" name="Group 4">
            <a:extLst>
              <a:ext uri="{FF2B5EF4-FFF2-40B4-BE49-F238E27FC236}">
                <a16:creationId xmlns:a16="http://schemas.microsoft.com/office/drawing/2014/main" id="{3E8DEEEA-5237-41CE-A251-16128D834AE3}"/>
              </a:ext>
            </a:extLst>
          </p:cNvPr>
          <p:cNvGrpSpPr/>
          <p:nvPr/>
        </p:nvGrpSpPr>
        <p:grpSpPr>
          <a:xfrm rot="17279788">
            <a:off x="17080448" y="1607389"/>
            <a:ext cx="5276948" cy="4569862"/>
            <a:chOff x="0" y="0"/>
            <a:chExt cx="3619627" cy="3134614"/>
          </a:xfrm>
        </p:grpSpPr>
        <p:sp>
          <p:nvSpPr>
            <p:cNvPr id="23" name="Freeform 5">
              <a:extLst>
                <a:ext uri="{FF2B5EF4-FFF2-40B4-BE49-F238E27FC236}">
                  <a16:creationId xmlns:a16="http://schemas.microsoft.com/office/drawing/2014/main" id="{BB41DAAE-90C2-4129-9620-64228CDC1808}"/>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pic>
        <p:nvPicPr>
          <p:cNvPr id="1026" name="Picture 2" descr="https://www.baumer.com/medias/sys_master/images-content/images-content/hfb/h1b/8948038271006/8948038271006.jpg">
            <a:extLst>
              <a:ext uri="{FF2B5EF4-FFF2-40B4-BE49-F238E27FC236}">
                <a16:creationId xmlns:a16="http://schemas.microsoft.com/office/drawing/2014/main" id="{E8E4A9B2-8EC9-4D3B-849F-B6346B77D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4000" y="3837939"/>
            <a:ext cx="15999999" cy="6685643"/>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9592AFC-E18E-4F96-8D66-B11B3CCF6849}"/>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2744195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
            <a:extLst>
              <a:ext uri="{FF2B5EF4-FFF2-40B4-BE49-F238E27FC236}">
                <a16:creationId xmlns:a16="http://schemas.microsoft.com/office/drawing/2014/main" id="{1F18496A-B09A-4783-B6F0-48C391B67359}"/>
              </a:ext>
            </a:extLst>
          </p:cNvPr>
          <p:cNvGrpSpPr/>
          <p:nvPr/>
        </p:nvGrpSpPr>
        <p:grpSpPr>
          <a:xfrm rot="17279788">
            <a:off x="-4158349" y="4769844"/>
            <a:ext cx="7388722" cy="6398668"/>
            <a:chOff x="0" y="0"/>
            <a:chExt cx="3619627" cy="3134614"/>
          </a:xfrm>
        </p:grpSpPr>
        <p:sp>
          <p:nvSpPr>
            <p:cNvPr id="27" name="Freeform 3">
              <a:extLst>
                <a:ext uri="{FF2B5EF4-FFF2-40B4-BE49-F238E27FC236}">
                  <a16:creationId xmlns:a16="http://schemas.microsoft.com/office/drawing/2014/main" id="{CA2C2A88-C420-4887-94BE-2EBA77ABF6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0" name="Group 4">
            <a:extLst>
              <a:ext uri="{FF2B5EF4-FFF2-40B4-BE49-F238E27FC236}">
                <a16:creationId xmlns:a16="http://schemas.microsoft.com/office/drawing/2014/main" id="{1B7F9504-54E9-4522-B893-8F57BBEC70C3}"/>
              </a:ext>
            </a:extLst>
          </p:cNvPr>
          <p:cNvGrpSpPr/>
          <p:nvPr/>
        </p:nvGrpSpPr>
        <p:grpSpPr>
          <a:xfrm rot="17279788">
            <a:off x="17080448" y="1607389"/>
            <a:ext cx="5276948" cy="4569862"/>
            <a:chOff x="0" y="0"/>
            <a:chExt cx="3619627" cy="3134614"/>
          </a:xfrm>
        </p:grpSpPr>
        <p:sp>
          <p:nvSpPr>
            <p:cNvPr id="31" name="Freeform 5">
              <a:extLst>
                <a:ext uri="{FF2B5EF4-FFF2-40B4-BE49-F238E27FC236}">
                  <a16:creationId xmlns:a16="http://schemas.microsoft.com/office/drawing/2014/main" id="{7EE2FC79-D2B3-4CB6-9ADA-5E5AFA1A90CF}"/>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32" name="Group 2">
            <a:extLst>
              <a:ext uri="{FF2B5EF4-FFF2-40B4-BE49-F238E27FC236}">
                <a16:creationId xmlns:a16="http://schemas.microsoft.com/office/drawing/2014/main" id="{AE2E6D11-5EB5-4D6C-9FFF-6848A603E646}"/>
              </a:ext>
            </a:extLst>
          </p:cNvPr>
          <p:cNvGrpSpPr/>
          <p:nvPr/>
        </p:nvGrpSpPr>
        <p:grpSpPr>
          <a:xfrm rot="17279788">
            <a:off x="14007642" y="4804061"/>
            <a:ext cx="6697760" cy="5800292"/>
            <a:chOff x="0" y="0"/>
            <a:chExt cx="3619627" cy="3134614"/>
          </a:xfrm>
          <a:solidFill>
            <a:srgbClr val="A4E473"/>
          </a:solidFill>
        </p:grpSpPr>
        <p:sp>
          <p:nvSpPr>
            <p:cNvPr id="33" name="Freeform 3">
              <a:extLst>
                <a:ext uri="{FF2B5EF4-FFF2-40B4-BE49-F238E27FC236}">
                  <a16:creationId xmlns:a16="http://schemas.microsoft.com/office/drawing/2014/main" id="{EA56501F-7EB2-4009-9985-C59BC134E007}"/>
                </a:ext>
              </a:extLst>
            </p:cNvPr>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6" name="TextBox 5">
            <a:extLst>
              <a:ext uri="{FF2B5EF4-FFF2-40B4-BE49-F238E27FC236}">
                <a16:creationId xmlns:a16="http://schemas.microsoft.com/office/drawing/2014/main" id="{3E646B0A-2F8F-4503-A66D-A25B5504906A}"/>
              </a:ext>
            </a:extLst>
          </p:cNvPr>
          <p:cNvSpPr txBox="1"/>
          <p:nvPr/>
        </p:nvSpPr>
        <p:spPr>
          <a:xfrm>
            <a:off x="484716" y="1759723"/>
            <a:ext cx="17318568" cy="2554545"/>
          </a:xfrm>
          <a:prstGeom prst="rect">
            <a:avLst/>
          </a:prstGeom>
          <a:noFill/>
        </p:spPr>
        <p:txBody>
          <a:bodyPr wrap="square" rtlCol="0">
            <a:spAutoFit/>
          </a:bodyPr>
          <a:lstStyle/>
          <a:p>
            <a:pPr>
              <a:tabLst>
                <a:tab pos="508000" algn="l"/>
              </a:tabLst>
            </a:pPr>
            <a:r>
              <a:rPr lang="en-US"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sym typeface="Webdings" panose="05030102010509060703" pitchFamily="18" charset="2"/>
              </a:rPr>
              <a:t></a:t>
            </a:r>
            <a:r>
              <a:rPr lang="vi-VN" sz="4000" b="1">
                <a:latin typeface="Roboto" panose="020B0604020202020204" charset="0"/>
                <a:ea typeface="Roboto" panose="020B0604020202020204" charset="0"/>
                <a:cs typeface="Roboto" panose="020B0604020202020204" charset="0"/>
              </a:rPr>
              <a:t>Ngưỡng </a:t>
            </a:r>
            <a:r>
              <a:rPr lang="en-US" sz="4000" b="1">
                <a:latin typeface="Roboto" panose="020B0604020202020204" charset="0"/>
                <a:ea typeface="Roboto" panose="020B0604020202020204" charset="0"/>
                <a:cs typeface="Roboto" panose="020B0604020202020204" charset="0"/>
              </a:rPr>
              <a:t>cục bộ</a:t>
            </a:r>
            <a:r>
              <a:rPr lang="vi-VN" sz="4000">
                <a:latin typeface="Roboto" panose="020B0604020202020204" charset="0"/>
                <a:ea typeface="Roboto" panose="020B0604020202020204" charset="0"/>
                <a:cs typeface="Roboto" panose="020B0604020202020204" charset="0"/>
              </a:rPr>
              <a:t>: </a:t>
            </a:r>
            <a:r>
              <a:rPr lang="en-US" sz="4000">
                <a:latin typeface="Roboto" panose="020B0604020202020204" charset="0"/>
                <a:ea typeface="Roboto" panose="020B0604020202020204" charset="0"/>
                <a:cs typeface="Roboto" panose="020B0604020202020204" charset="0"/>
              </a:rPr>
              <a:t>n</a:t>
            </a:r>
            <a:r>
              <a:rPr lang="vi-VN" sz="4000">
                <a:latin typeface="Roboto" panose="020B0604020202020204" charset="0"/>
                <a:ea typeface="Roboto" panose="020B0604020202020204" charset="0"/>
                <a:cs typeface="Roboto" panose="020B0604020202020204" charset="0"/>
              </a:rPr>
              <a:t>gưỡng </a:t>
            </a:r>
            <a:r>
              <a:rPr lang="en-US" sz="4000">
                <a:latin typeface="Roboto" panose="020B0604020202020204" charset="0"/>
                <a:ea typeface="Roboto" panose="020B0604020202020204" charset="0"/>
                <a:cs typeface="Roboto" panose="020B0604020202020204" charset="0"/>
              </a:rPr>
              <a:t>cục bộ </a:t>
            </a:r>
            <a:r>
              <a:rPr lang="vi-VN" sz="4000">
                <a:latin typeface="Roboto" panose="020B0604020202020204" charset="0"/>
                <a:ea typeface="Roboto" panose="020B0604020202020204" charset="0"/>
                <a:cs typeface="Roboto" panose="020B0604020202020204" charset="0"/>
              </a:rPr>
              <a:t>sử dụng một ngưỡng khác nhau cho mỗi pixel trong một hình ảnh, dựa trên giá trị của các pixel trong vùng lân cận của nó. Điều này có thể </a:t>
            </a:r>
            <a:r>
              <a:rPr lang="vi-VN" sz="4000" b="1">
                <a:latin typeface="Roboto" panose="020B0604020202020204" charset="0"/>
                <a:ea typeface="Roboto" panose="020B0604020202020204" charset="0"/>
                <a:cs typeface="Roboto" panose="020B0604020202020204" charset="0"/>
              </a:rPr>
              <a:t>giúp cải thiện kết quả tạo ngưỡng</a:t>
            </a:r>
            <a:r>
              <a:rPr lang="vi-VN" sz="4000">
                <a:latin typeface="Roboto" panose="020B0604020202020204" charset="0"/>
                <a:ea typeface="Roboto" panose="020B0604020202020204" charset="0"/>
                <a:cs typeface="Roboto" panose="020B0604020202020204" charset="0"/>
              </a:rPr>
              <a:t> trong ảnh có độ sáng không đồng đều.</a:t>
            </a:r>
            <a:endParaRPr lang="en-US" sz="4000">
              <a:latin typeface="Roboto" panose="020B0604020202020204" charset="0"/>
              <a:ea typeface="Roboto" panose="020B0604020202020204" charset="0"/>
              <a:cs typeface="Roboto" panose="020B0604020202020204" charset="0"/>
            </a:endParaRPr>
          </a:p>
        </p:txBody>
      </p:sp>
      <p:pic>
        <p:nvPicPr>
          <p:cNvPr id="2" name="Picture 1">
            <a:extLst>
              <a:ext uri="{FF2B5EF4-FFF2-40B4-BE49-F238E27FC236}">
                <a16:creationId xmlns:a16="http://schemas.microsoft.com/office/drawing/2014/main" id="{1FF98B6B-C63B-4AF0-A71B-34F8954E1A59}"/>
              </a:ext>
            </a:extLst>
          </p:cNvPr>
          <p:cNvPicPr>
            <a:picLocks noChangeAspect="1"/>
          </p:cNvPicPr>
          <p:nvPr/>
        </p:nvPicPr>
        <p:blipFill>
          <a:blip r:embed="rId2"/>
          <a:stretch>
            <a:fillRect/>
          </a:stretch>
        </p:blipFill>
        <p:spPr>
          <a:xfrm>
            <a:off x="1144000" y="4260832"/>
            <a:ext cx="16000000" cy="5485714"/>
          </a:xfrm>
          <a:prstGeom prst="rect">
            <a:avLst/>
          </a:prstGeom>
          <a:effectLst>
            <a:softEdge rad="63500"/>
          </a:effectLst>
        </p:spPr>
      </p:pic>
      <p:sp>
        <p:nvSpPr>
          <p:cNvPr id="15" name="TextBox 14">
            <a:extLst>
              <a:ext uri="{FF2B5EF4-FFF2-40B4-BE49-F238E27FC236}">
                <a16:creationId xmlns:a16="http://schemas.microsoft.com/office/drawing/2014/main" id="{7165C5A3-3BEF-4A8E-9D96-E460E85B7D23}"/>
              </a:ext>
            </a:extLst>
          </p:cNvPr>
          <p:cNvSpPr txBox="1"/>
          <p:nvPr/>
        </p:nvSpPr>
        <p:spPr>
          <a:xfrm>
            <a:off x="0" y="0"/>
            <a:ext cx="10972800" cy="923330"/>
          </a:xfrm>
          <a:prstGeom prst="rect">
            <a:avLst/>
          </a:prstGeom>
          <a:solidFill>
            <a:srgbClr val="004651"/>
          </a:solidFill>
        </p:spPr>
        <p:txBody>
          <a:bodyPr wrap="square" rtlCol="0">
            <a:spAutoFit/>
          </a:bodyPr>
          <a:lstStyle/>
          <a:p>
            <a:pPr algn="ctr"/>
            <a:r>
              <a:rPr lang="en-US" sz="5400">
                <a:solidFill>
                  <a:schemeClr val="bg1"/>
                </a:solidFill>
                <a:latin typeface="Roboto" panose="020B0604020202020204" charset="0"/>
                <a:ea typeface="Roboto" panose="020B0604020202020204" charset="0"/>
                <a:cs typeface="Roboto" panose="020B0604020202020204" charset="0"/>
              </a:rPr>
              <a:t>II</a:t>
            </a:r>
            <a:r>
              <a:rPr lang="en-US" sz="5400" dirty="0">
                <a:solidFill>
                  <a:schemeClr val="bg1"/>
                </a:solidFill>
                <a:latin typeface="Roboto" panose="020B0604020202020204" charset="0"/>
                <a:ea typeface="Roboto" panose="020B0604020202020204" charset="0"/>
                <a:cs typeface="Roboto" panose="020B0604020202020204" charset="0"/>
              </a:rPr>
              <a:t>I</a:t>
            </a:r>
            <a:r>
              <a:rPr lang="en-US" sz="5400">
                <a:solidFill>
                  <a:schemeClr val="bg1"/>
                </a:solidFill>
                <a:latin typeface="Roboto" panose="020B0604020202020204" charset="0"/>
                <a:ea typeface="Roboto" panose="020B0604020202020204" charset="0"/>
                <a:cs typeface="Roboto" panose="020B0604020202020204" charset="0"/>
              </a:rPr>
              <a:t>. Các thách thức &amp; ph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ơng h</a:t>
            </a:r>
            <a:r>
              <a:rPr lang="vi-VN" sz="5400">
                <a:solidFill>
                  <a:schemeClr val="bg1"/>
                </a:solidFill>
                <a:latin typeface="Roboto" panose="020B0604020202020204" charset="0"/>
                <a:ea typeface="Roboto" panose="020B0604020202020204" charset="0"/>
                <a:cs typeface="Roboto" panose="020B0604020202020204" charset="0"/>
              </a:rPr>
              <a:t>ư</a:t>
            </a:r>
            <a:r>
              <a:rPr lang="en-US" sz="5400">
                <a:solidFill>
                  <a:schemeClr val="bg1"/>
                </a:solidFill>
                <a:latin typeface="Roboto" panose="020B0604020202020204" charset="0"/>
                <a:ea typeface="Roboto" panose="020B0604020202020204" charset="0"/>
                <a:cs typeface="Roboto" panose="020B0604020202020204" charset="0"/>
              </a:rPr>
              <a:t>ớng</a:t>
            </a:r>
            <a:endParaRPr lang="en-US" sz="5400" dirty="0">
              <a:solidFill>
                <a:schemeClr val="bg1"/>
              </a:solidFill>
              <a:latin typeface="Roboto" panose="020B0604020202020204" charset="0"/>
              <a:ea typeface="Roboto" panose="020B0604020202020204" charset="0"/>
              <a:cs typeface="Roboto" panose="020B0604020202020204" charset="0"/>
            </a:endParaRPr>
          </a:p>
        </p:txBody>
      </p:sp>
    </p:spTree>
    <p:extLst>
      <p:ext uri="{BB962C8B-B14F-4D97-AF65-F5344CB8AC3E}">
        <p14:creationId xmlns:p14="http://schemas.microsoft.com/office/powerpoint/2010/main" val="1018780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6" name="Group 25"/>
          <p:cNvGrpSpPr/>
          <p:nvPr/>
        </p:nvGrpSpPr>
        <p:grpSpPr>
          <a:xfrm>
            <a:off x="8945885" y="2652519"/>
            <a:ext cx="8272402" cy="4981963"/>
            <a:chOff x="9119026" y="1812253"/>
            <a:chExt cx="8272402" cy="4981963"/>
          </a:xfrm>
        </p:grpSpPr>
        <p:sp>
          <p:nvSpPr>
            <p:cNvPr id="12" name="TextBox 12"/>
            <p:cNvSpPr txBox="1"/>
            <p:nvPr/>
          </p:nvSpPr>
          <p:spPr>
            <a:xfrm>
              <a:off x="9119026" y="1812253"/>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LÊ NGUYỄN QUANG BÌNH – 21022010</a:t>
              </a:r>
            </a:p>
          </p:txBody>
        </p:sp>
        <p:sp>
          <p:nvSpPr>
            <p:cNvPr id="15" name="TextBox 15"/>
            <p:cNvSpPr txBox="1"/>
            <p:nvPr/>
          </p:nvSpPr>
          <p:spPr>
            <a:xfrm>
              <a:off x="9119026" y="4121721"/>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NGUYỄN VĂN HOÀNG - 21022011</a:t>
              </a:r>
            </a:p>
          </p:txBody>
        </p:sp>
        <p:sp>
          <p:nvSpPr>
            <p:cNvPr id="18" name="TextBox 18"/>
            <p:cNvSpPr txBox="1"/>
            <p:nvPr/>
          </p:nvSpPr>
          <p:spPr>
            <a:xfrm>
              <a:off x="9119026" y="6240218"/>
              <a:ext cx="8272402" cy="553998"/>
            </a:xfrm>
            <a:prstGeom prst="rect">
              <a:avLst/>
            </a:prstGeom>
          </p:spPr>
          <p:txBody>
            <a:bodyPr lIns="0" tIns="0" rIns="0" bIns="0" rtlCol="0" anchor="t">
              <a:spAutoFit/>
            </a:bodyPr>
            <a:lstStyle/>
            <a:p>
              <a:r>
                <a:rPr lang="en-US" sz="3600" b="1" dirty="0">
                  <a:latin typeface="Roboto" panose="020B0604020202020204" charset="0"/>
                  <a:cs typeface="Roboto" panose="020B0604020202020204" charset="0"/>
                </a:rPr>
                <a:t>NGUYỄN THỊ BÍCH NGỌC – 21022021</a:t>
              </a:r>
            </a:p>
          </p:txBody>
        </p:sp>
        <p:sp>
          <p:nvSpPr>
            <p:cNvPr id="21" name="AutoShape 21"/>
            <p:cNvSpPr/>
            <p:nvPr/>
          </p:nvSpPr>
          <p:spPr>
            <a:xfrm>
              <a:off x="9119026" y="3162300"/>
              <a:ext cx="8272402" cy="0"/>
            </a:xfrm>
            <a:prstGeom prst="line">
              <a:avLst/>
            </a:prstGeom>
            <a:ln w="9525" cap="flat">
              <a:solidFill>
                <a:srgbClr val="000000"/>
              </a:solidFill>
              <a:prstDash val="solid"/>
              <a:headEnd type="none" w="sm" len="sm"/>
              <a:tailEnd type="none" w="sm" len="sm"/>
            </a:ln>
          </p:spPr>
        </p:sp>
        <p:sp>
          <p:nvSpPr>
            <p:cNvPr id="22" name="AutoShape 22"/>
            <p:cNvSpPr/>
            <p:nvPr/>
          </p:nvSpPr>
          <p:spPr>
            <a:xfrm>
              <a:off x="9119026" y="5219700"/>
              <a:ext cx="8272402" cy="0"/>
            </a:xfrm>
            <a:prstGeom prst="line">
              <a:avLst/>
            </a:prstGeom>
            <a:ln w="9525" cap="flat">
              <a:solidFill>
                <a:srgbClr val="000000"/>
              </a:solidFill>
              <a:prstDash val="solid"/>
              <a:headEnd type="none" w="sm" len="sm"/>
              <a:tailEnd type="none" w="sm" len="sm"/>
            </a:ln>
          </p:spPr>
        </p:sp>
      </p:grpSp>
      <p:sp>
        <p:nvSpPr>
          <p:cNvPr id="2" name="TextBox 2"/>
          <p:cNvSpPr txBox="1"/>
          <p:nvPr/>
        </p:nvSpPr>
        <p:spPr>
          <a:xfrm>
            <a:off x="300982" y="2818212"/>
            <a:ext cx="7199253" cy="1308050"/>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Thành</a:t>
            </a:r>
            <a:r>
              <a:rPr lang="en-US" sz="8499" spc="-84" dirty="0">
                <a:solidFill>
                  <a:srgbClr val="000000"/>
                </a:solidFill>
                <a:latin typeface="Muli Bold"/>
              </a:rPr>
              <a:t> </a:t>
            </a:r>
            <a:r>
              <a:rPr lang="en-US" sz="8499" spc="-84" dirty="0" err="1">
                <a:solidFill>
                  <a:srgbClr val="000000"/>
                </a:solidFill>
                <a:latin typeface="Muli Bold"/>
              </a:rPr>
              <a:t>viên</a:t>
            </a:r>
            <a:r>
              <a:rPr lang="en-US" sz="8499" spc="-84" dirty="0">
                <a:solidFill>
                  <a:srgbClr val="000000"/>
                </a:solidFill>
                <a:latin typeface="Muli Bold"/>
              </a:rPr>
              <a:t>: </a:t>
            </a:r>
          </a:p>
        </p:txBody>
      </p:sp>
      <p:pic>
        <p:nvPicPr>
          <p:cNvPr id="20"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56115" y="7075699"/>
            <a:ext cx="483192" cy="506201"/>
          </a:xfrm>
          <a:prstGeom prst="rect">
            <a:avLst/>
          </a:prstGeom>
        </p:spPr>
      </p:pic>
      <p:pic>
        <p:nvPicPr>
          <p:cNvPr id="28"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56115" y="4988716"/>
            <a:ext cx="472327" cy="500540"/>
          </a:xfrm>
          <a:prstGeom prst="rect">
            <a:avLst/>
          </a:prstGeom>
        </p:spPr>
      </p:pic>
      <p:pic>
        <p:nvPicPr>
          <p:cNvPr id="30" name="Picture 2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293573" y="2652519"/>
            <a:ext cx="472327" cy="5005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66800" y="2338363"/>
            <a:ext cx="14788773" cy="1946458"/>
            <a:chOff x="0" y="-76200"/>
            <a:chExt cx="19718364" cy="2595277"/>
          </a:xfrm>
        </p:grpSpPr>
        <p:sp>
          <p:nvSpPr>
            <p:cNvPr id="3" name="TextBox 3"/>
            <p:cNvSpPr txBox="1"/>
            <p:nvPr/>
          </p:nvSpPr>
          <p:spPr>
            <a:xfrm>
              <a:off x="29883" y="1852228"/>
              <a:ext cx="19688481" cy="666849"/>
            </a:xfrm>
            <a:prstGeom prst="rect">
              <a:avLst/>
            </a:prstGeom>
          </p:spPr>
          <p:txBody>
            <a:bodyPr lIns="0" tIns="0" rIns="0" bIns="0" rtlCol="0" anchor="t">
              <a:spAutoFit/>
            </a:bodyPr>
            <a:lstStyle/>
            <a:p>
              <a:pPr>
                <a:lnSpc>
                  <a:spcPts val="3919"/>
                </a:lnSpc>
              </a:pPr>
              <a:r>
                <a:rPr lang="en-US" sz="3600" dirty="0" err="1">
                  <a:solidFill>
                    <a:srgbClr val="F4F4F4"/>
                  </a:solidFill>
                  <a:latin typeface="Muli Regular"/>
                </a:rPr>
                <a:t>Hãy</a:t>
              </a:r>
              <a:r>
                <a:rPr lang="en-US" sz="3600" dirty="0">
                  <a:solidFill>
                    <a:srgbClr val="F4F4F4"/>
                  </a:solidFill>
                  <a:latin typeface="Muli Regular"/>
                </a:rPr>
                <a:t> </a:t>
              </a:r>
              <a:r>
                <a:rPr lang="en-US" sz="3600" dirty="0" err="1">
                  <a:solidFill>
                    <a:srgbClr val="F4F4F4"/>
                  </a:solidFill>
                  <a:latin typeface="Muli Regular"/>
                </a:rPr>
                <a:t>gửi</a:t>
              </a:r>
              <a:r>
                <a:rPr lang="en-US" sz="3600" dirty="0">
                  <a:solidFill>
                    <a:srgbClr val="F4F4F4"/>
                  </a:solidFill>
                  <a:latin typeface="Muli Regular"/>
                </a:rPr>
                <a:t> </a:t>
              </a:r>
              <a:r>
                <a:rPr lang="en-US" sz="3600" dirty="0" err="1">
                  <a:solidFill>
                    <a:srgbClr val="F4F4F4"/>
                  </a:solidFill>
                  <a:latin typeface="Muli Regular"/>
                </a:rPr>
                <a:t>cho</a:t>
              </a:r>
              <a:r>
                <a:rPr lang="en-US" sz="3600" dirty="0">
                  <a:solidFill>
                    <a:srgbClr val="F4F4F4"/>
                  </a:solidFill>
                  <a:latin typeface="Muli Regular"/>
                </a:rPr>
                <a:t> </a:t>
              </a:r>
              <a:r>
                <a:rPr lang="en-US" sz="3600" dirty="0" err="1">
                  <a:solidFill>
                    <a:srgbClr val="F4F4F4"/>
                  </a:solidFill>
                  <a:latin typeface="Muli Regular"/>
                </a:rPr>
                <a:t>chúng</a:t>
              </a:r>
              <a:r>
                <a:rPr lang="en-US" sz="3600" dirty="0">
                  <a:solidFill>
                    <a:srgbClr val="F4F4F4"/>
                  </a:solidFill>
                  <a:latin typeface="Muli Regular"/>
                </a:rPr>
                <a:t> </a:t>
              </a:r>
              <a:r>
                <a:rPr lang="en-US" sz="3600" dirty="0" err="1">
                  <a:solidFill>
                    <a:srgbClr val="F4F4F4"/>
                  </a:solidFill>
                  <a:latin typeface="Muli Regular"/>
                </a:rPr>
                <a:t>tôi</a:t>
              </a:r>
              <a:r>
                <a:rPr lang="en-US" sz="3600" dirty="0">
                  <a:solidFill>
                    <a:srgbClr val="F4F4F4"/>
                  </a:solidFill>
                  <a:latin typeface="Muli Regular"/>
                </a:rPr>
                <a:t>! </a:t>
              </a:r>
              <a:r>
                <a:rPr lang="en-US" sz="3600" dirty="0" err="1">
                  <a:solidFill>
                    <a:srgbClr val="F4F4F4"/>
                  </a:solidFill>
                  <a:latin typeface="Muli Regular"/>
                </a:rPr>
                <a:t>Hy</a:t>
              </a:r>
              <a:r>
                <a:rPr lang="en-US" sz="3600" dirty="0">
                  <a:solidFill>
                    <a:srgbClr val="F4F4F4"/>
                  </a:solidFill>
                  <a:latin typeface="Muli Regular"/>
                </a:rPr>
                <a:t> </a:t>
              </a:r>
              <a:r>
                <a:rPr lang="en-US" sz="3600" dirty="0" err="1">
                  <a:solidFill>
                    <a:srgbClr val="F4F4F4"/>
                  </a:solidFill>
                  <a:latin typeface="Muli Regular"/>
                </a:rPr>
                <a:t>vọng</a:t>
              </a:r>
              <a:r>
                <a:rPr lang="en-US" sz="3600" dirty="0">
                  <a:solidFill>
                    <a:srgbClr val="F4F4F4"/>
                  </a:solidFill>
                  <a:latin typeface="Muli Regular"/>
                </a:rPr>
                <a:t> </a:t>
              </a:r>
              <a:r>
                <a:rPr lang="en-US" sz="3600" dirty="0" err="1">
                  <a:solidFill>
                    <a:srgbClr val="F4F4F4"/>
                  </a:solidFill>
                  <a:latin typeface="Muli Regular"/>
                </a:rPr>
                <a:t>bạn</a:t>
              </a:r>
              <a:r>
                <a:rPr lang="en-US" sz="3600" dirty="0">
                  <a:solidFill>
                    <a:srgbClr val="F4F4F4"/>
                  </a:solidFill>
                  <a:latin typeface="Muli Regular"/>
                </a:rPr>
                <a:t> </a:t>
              </a:r>
              <a:r>
                <a:rPr lang="en-US" sz="3600" dirty="0" err="1">
                  <a:solidFill>
                    <a:srgbClr val="F4F4F4"/>
                  </a:solidFill>
                  <a:latin typeface="Muli Regular"/>
                </a:rPr>
                <a:t>đã</a:t>
              </a:r>
              <a:r>
                <a:rPr lang="en-US" sz="3600" dirty="0">
                  <a:solidFill>
                    <a:srgbClr val="F4F4F4"/>
                  </a:solidFill>
                  <a:latin typeface="Muli Regular"/>
                </a:rPr>
                <a:t> </a:t>
              </a:r>
              <a:r>
                <a:rPr lang="en-US" sz="3600" dirty="0" err="1">
                  <a:solidFill>
                    <a:srgbClr val="F4F4F4"/>
                  </a:solidFill>
                  <a:latin typeface="Muli Regular"/>
                </a:rPr>
                <a:t>học</a:t>
              </a:r>
              <a:r>
                <a:rPr lang="en-US" sz="3600" dirty="0">
                  <a:solidFill>
                    <a:srgbClr val="F4F4F4"/>
                  </a:solidFill>
                  <a:latin typeface="Muli Regular"/>
                </a:rPr>
                <a:t> </a:t>
              </a:r>
              <a:r>
                <a:rPr lang="en-US" sz="3600" dirty="0" err="1">
                  <a:solidFill>
                    <a:srgbClr val="F4F4F4"/>
                  </a:solidFill>
                  <a:latin typeface="Muli Regular"/>
                </a:rPr>
                <a:t>được</a:t>
              </a:r>
              <a:r>
                <a:rPr lang="en-US" sz="3600" dirty="0">
                  <a:solidFill>
                    <a:srgbClr val="F4F4F4"/>
                  </a:solidFill>
                  <a:latin typeface="Muli Regular"/>
                </a:rPr>
                <a:t> </a:t>
              </a:r>
              <a:r>
                <a:rPr lang="en-US" sz="3600" dirty="0" err="1">
                  <a:solidFill>
                    <a:srgbClr val="F4F4F4"/>
                  </a:solidFill>
                  <a:latin typeface="Muli Regular"/>
                </a:rPr>
                <a:t>thêm</a:t>
              </a:r>
              <a:r>
                <a:rPr lang="en-US" sz="3600" dirty="0">
                  <a:solidFill>
                    <a:srgbClr val="F4F4F4"/>
                  </a:solidFill>
                  <a:latin typeface="Muli Regular"/>
                </a:rPr>
                <a:t> </a:t>
              </a:r>
              <a:r>
                <a:rPr lang="en-US" sz="3600" dirty="0" err="1">
                  <a:solidFill>
                    <a:srgbClr val="F4F4F4"/>
                  </a:solidFill>
                  <a:latin typeface="Muli Regular"/>
                </a:rPr>
                <a:t>đều</a:t>
              </a:r>
              <a:r>
                <a:rPr lang="en-US" sz="3600" dirty="0">
                  <a:solidFill>
                    <a:srgbClr val="F4F4F4"/>
                  </a:solidFill>
                  <a:latin typeface="Muli Regular"/>
                </a:rPr>
                <a:t> </a:t>
              </a:r>
              <a:r>
                <a:rPr lang="en-US" sz="3600" dirty="0" err="1">
                  <a:solidFill>
                    <a:srgbClr val="F4F4F4"/>
                  </a:solidFill>
                  <a:latin typeface="Muli Regular"/>
                </a:rPr>
                <a:t>mới</a:t>
              </a:r>
              <a:r>
                <a:rPr lang="en-US" sz="3600" dirty="0">
                  <a:solidFill>
                    <a:srgbClr val="F4F4F4"/>
                  </a:solidFill>
                  <a:latin typeface="Muli Regular"/>
                </a:rPr>
                <a:t> </a:t>
              </a:r>
              <a:r>
                <a:rPr lang="en-US" sz="3600" dirty="0" err="1">
                  <a:solidFill>
                    <a:srgbClr val="F4F4F4"/>
                  </a:solidFill>
                  <a:latin typeface="Muli Regular"/>
                </a:rPr>
                <a:t>mẻ</a:t>
              </a:r>
              <a:r>
                <a:rPr lang="en-US" sz="3600" dirty="0">
                  <a:solidFill>
                    <a:srgbClr val="F4F4F4"/>
                  </a:solidFill>
                  <a:latin typeface="Muli Regular"/>
                </a:rPr>
                <a:t>.</a:t>
              </a:r>
            </a:p>
          </p:txBody>
        </p:sp>
        <p:sp>
          <p:nvSpPr>
            <p:cNvPr id="4" name="TextBox 4"/>
            <p:cNvSpPr txBox="1"/>
            <p:nvPr/>
          </p:nvSpPr>
          <p:spPr>
            <a:xfrm>
              <a:off x="0" y="-76200"/>
              <a:ext cx="19688481" cy="1359946"/>
            </a:xfrm>
            <a:prstGeom prst="rect">
              <a:avLst/>
            </a:prstGeom>
          </p:spPr>
          <p:txBody>
            <a:bodyPr lIns="0" tIns="0" rIns="0" bIns="0" rtlCol="0" anchor="t">
              <a:spAutoFit/>
            </a:bodyPr>
            <a:lstStyle/>
            <a:p>
              <a:pPr>
                <a:lnSpc>
                  <a:spcPts val="7800"/>
                </a:lnSpc>
                <a:spcBef>
                  <a:spcPct val="0"/>
                </a:spcBef>
              </a:pPr>
              <a:r>
                <a:rPr lang="en-US" sz="8800" spc="-168" dirty="0" err="1">
                  <a:solidFill>
                    <a:srgbClr val="A4E473"/>
                  </a:solidFill>
                  <a:latin typeface="Muli Bold"/>
                </a:rPr>
                <a:t>Bạn</a:t>
              </a:r>
              <a:r>
                <a:rPr lang="en-US" sz="8800" spc="-168" dirty="0">
                  <a:solidFill>
                    <a:srgbClr val="A4E473"/>
                  </a:solidFill>
                  <a:latin typeface="Muli Bold"/>
                </a:rPr>
                <a:t> </a:t>
              </a:r>
              <a:r>
                <a:rPr lang="en-US" sz="8800" spc="-168" dirty="0" err="1">
                  <a:solidFill>
                    <a:srgbClr val="A4E473"/>
                  </a:solidFill>
                  <a:latin typeface="Muli Bold"/>
                </a:rPr>
                <a:t>có</a:t>
              </a:r>
              <a:r>
                <a:rPr lang="en-US" sz="8800" spc="-168" dirty="0">
                  <a:solidFill>
                    <a:srgbClr val="A4E473"/>
                  </a:solidFill>
                  <a:latin typeface="Muli Bold"/>
                </a:rPr>
                <a:t> </a:t>
              </a:r>
              <a:r>
                <a:rPr lang="en-US" sz="8800" spc="-168" dirty="0" err="1">
                  <a:solidFill>
                    <a:srgbClr val="A4E473"/>
                  </a:solidFill>
                  <a:latin typeface="Muli Bold"/>
                </a:rPr>
                <a:t>câu</a:t>
              </a:r>
              <a:r>
                <a:rPr lang="en-US" sz="8800" spc="-168" dirty="0">
                  <a:solidFill>
                    <a:srgbClr val="A4E473"/>
                  </a:solidFill>
                  <a:latin typeface="Muli Bold"/>
                </a:rPr>
                <a:t> </a:t>
              </a:r>
              <a:r>
                <a:rPr lang="en-US" sz="8800" spc="-168" dirty="0" err="1">
                  <a:solidFill>
                    <a:srgbClr val="A4E473"/>
                  </a:solidFill>
                  <a:latin typeface="Muli Bold"/>
                </a:rPr>
                <a:t>hỏi</a:t>
              </a:r>
              <a:r>
                <a:rPr lang="en-US" sz="8800" spc="-168" dirty="0">
                  <a:solidFill>
                    <a:srgbClr val="A4E473"/>
                  </a:solidFill>
                  <a:latin typeface="Muli Bold"/>
                </a:rPr>
                <a:t> </a:t>
              </a:r>
              <a:r>
                <a:rPr lang="en-US" sz="8800" spc="-168" dirty="0" err="1">
                  <a:solidFill>
                    <a:srgbClr val="A4E473"/>
                  </a:solidFill>
                  <a:latin typeface="Muli Bold"/>
                </a:rPr>
                <a:t>nào</a:t>
              </a:r>
              <a:r>
                <a:rPr lang="en-US" sz="8800" spc="-168" dirty="0">
                  <a:solidFill>
                    <a:srgbClr val="A4E473"/>
                  </a:solidFill>
                  <a:latin typeface="Muli Bold"/>
                </a:rPr>
                <a:t> </a:t>
              </a:r>
              <a:r>
                <a:rPr lang="en-US" sz="8800" spc="-168" dirty="0" err="1">
                  <a:solidFill>
                    <a:srgbClr val="A4E473"/>
                  </a:solidFill>
                  <a:latin typeface="Muli Bold"/>
                </a:rPr>
                <a:t>không</a:t>
              </a:r>
              <a:r>
                <a:rPr lang="en-US" sz="8800" spc="-168" dirty="0">
                  <a:solidFill>
                    <a:srgbClr val="A4E473"/>
                  </a:solidFill>
                  <a:latin typeface="Muli Bold"/>
                </a:rPr>
                <a:t>?</a:t>
              </a:r>
            </a:p>
          </p:txBody>
        </p:sp>
      </p:gr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02892" y="4157158"/>
            <a:ext cx="6477000" cy="832792"/>
          </a:xfrm>
          <a:prstGeom prst="rect">
            <a:avLst/>
          </a:prstGeom>
        </p:spPr>
        <p:txBody>
          <a:bodyPr wrap="square" lIns="0" tIns="0" rIns="0" bIns="0" rtlCol="0" anchor="t">
            <a:spAutoFit/>
          </a:bodyPr>
          <a:lstStyle/>
          <a:p>
            <a:pPr marL="0" lvl="0" indent="0" algn="l">
              <a:lnSpc>
                <a:spcPts val="5459"/>
              </a:lnSpc>
              <a:spcBef>
                <a:spcPct val="0"/>
              </a:spcBef>
            </a:pPr>
            <a:r>
              <a:rPr lang="en-US" sz="9600" spc="-168" dirty="0" err="1">
                <a:solidFill>
                  <a:srgbClr val="F4F4F4"/>
                </a:solidFill>
                <a:latin typeface="Roboto" panose="020B0604020202020204" charset="0"/>
                <a:cs typeface="Roboto" panose="020B0604020202020204" charset="0"/>
              </a:rPr>
              <a:t>Nội</a:t>
            </a:r>
            <a:r>
              <a:rPr lang="en-US" sz="9600" spc="-168" dirty="0">
                <a:solidFill>
                  <a:srgbClr val="F4F4F4"/>
                </a:solidFill>
                <a:latin typeface="Muli Bold"/>
              </a:rPr>
              <a:t> </a:t>
            </a:r>
            <a:r>
              <a:rPr lang="en-US" sz="9600" spc="-168" dirty="0">
                <a:solidFill>
                  <a:srgbClr val="F4F4F4"/>
                </a:solidFill>
                <a:latin typeface="Roboto" panose="020B0604020202020204" charset="0"/>
                <a:cs typeface="Roboto" panose="020B0604020202020204" charset="0"/>
              </a:rPr>
              <a:t>dung</a:t>
            </a:r>
          </a:p>
        </p:txBody>
      </p:sp>
      <p:grpSp>
        <p:nvGrpSpPr>
          <p:cNvPr id="8" name="Group 7"/>
          <p:cNvGrpSpPr/>
          <p:nvPr/>
        </p:nvGrpSpPr>
        <p:grpSpPr>
          <a:xfrm>
            <a:off x="19050000" y="6262061"/>
            <a:ext cx="5353419" cy="4726899"/>
            <a:chOff x="10896600" y="1928009"/>
            <a:chExt cx="7391400" cy="6526371"/>
          </a:xfrm>
        </p:grpSpPr>
        <p:sp>
          <p:nvSpPr>
            <p:cNvPr id="22" name="TextBox 21"/>
            <p:cNvSpPr txBox="1"/>
            <p:nvPr/>
          </p:nvSpPr>
          <p:spPr>
            <a:xfrm>
              <a:off x="10896600" y="1928009"/>
              <a:ext cx="4161347" cy="552427"/>
            </a:xfrm>
            <a:prstGeom prst="rect">
              <a:avLst/>
            </a:prstGeom>
            <a:noFill/>
          </p:spPr>
          <p:txBody>
            <a:bodyPr wrap="none" rtlCol="0">
              <a:spAutoFit/>
            </a:bodyPr>
            <a:lstStyle/>
            <a:p>
              <a:pPr marL="342900" indent="-342900">
                <a:buFont typeface="+mj-lt"/>
                <a:buAutoNum type="arabicPeriod"/>
              </a:pPr>
              <a:r>
                <a:rPr lang="en-US" sz="2000" dirty="0" err="1">
                  <a:latin typeface="Roboto" panose="020B0604020202020204" charset="0"/>
                </a:rPr>
                <a:t>Giới</a:t>
              </a:r>
              <a:r>
                <a:rPr lang="en-US" sz="2000" dirty="0">
                  <a:latin typeface="Roboto" panose="020B0604020202020204" charset="0"/>
                </a:rPr>
                <a:t> </a:t>
              </a:r>
              <a:r>
                <a:rPr lang="en-US" sz="2000" dirty="0" err="1">
                  <a:latin typeface="Roboto" panose="020B0604020202020204" charset="0"/>
                </a:rPr>
                <a:t>thiệu</a:t>
              </a:r>
              <a:r>
                <a:rPr lang="en-US" sz="2000" dirty="0">
                  <a:latin typeface="Roboto" panose="020B0604020202020204" charset="0"/>
                </a:rPr>
                <a:t> </a:t>
              </a:r>
              <a:r>
                <a:rPr lang="en-US" sz="2000" dirty="0" err="1">
                  <a:latin typeface="Roboto" panose="020B0604020202020204" charset="0"/>
                </a:rPr>
                <a:t>về</a:t>
              </a:r>
              <a:r>
                <a:rPr lang="en-US" sz="2000" dirty="0">
                  <a:latin typeface="Roboto" panose="020B0604020202020204" charset="0"/>
                </a:rPr>
                <a:t> </a:t>
              </a:r>
              <a:r>
                <a:rPr lang="en-US" sz="2000" dirty="0" err="1">
                  <a:latin typeface="Roboto" panose="020B0604020202020204" charset="0"/>
                </a:rPr>
                <a:t>xử</a:t>
              </a:r>
              <a:r>
                <a:rPr lang="en-US" sz="2000" dirty="0">
                  <a:latin typeface="Roboto" panose="020B0604020202020204" charset="0"/>
                </a:rPr>
                <a:t> </a:t>
              </a:r>
              <a:r>
                <a:rPr lang="en-US" sz="2000" dirty="0" err="1">
                  <a:latin typeface="Roboto" panose="020B0604020202020204" charset="0"/>
                </a:rPr>
                <a:t>lý</a:t>
              </a:r>
              <a:r>
                <a:rPr lang="en-US" sz="2000" dirty="0">
                  <a:latin typeface="Roboto" panose="020B0604020202020204" charset="0"/>
                </a:rPr>
                <a:t> </a:t>
              </a:r>
              <a:r>
                <a:rPr lang="en-US" sz="2000" dirty="0" err="1">
                  <a:latin typeface="Roboto" panose="020B0604020202020204" charset="0"/>
                </a:rPr>
                <a:t>ảnh</a:t>
              </a:r>
              <a:endParaRPr lang="en-US" sz="2000" dirty="0">
                <a:latin typeface="Roboto" panose="020B0604020202020204" charset="0"/>
              </a:endParaRPr>
            </a:p>
          </p:txBody>
        </p:sp>
        <p:sp>
          <p:nvSpPr>
            <p:cNvPr id="23" name="TextBox 22"/>
            <p:cNvSpPr txBox="1"/>
            <p:nvPr/>
          </p:nvSpPr>
          <p:spPr>
            <a:xfrm>
              <a:off x="10911840" y="2862453"/>
              <a:ext cx="3408843" cy="552427"/>
            </a:xfrm>
            <a:prstGeom prst="rect">
              <a:avLst/>
            </a:prstGeom>
            <a:noFill/>
          </p:spPr>
          <p:txBody>
            <a:bodyPr wrap="none" rtlCol="0">
              <a:spAutoFit/>
            </a:bodyPr>
            <a:lstStyle/>
            <a:p>
              <a:r>
                <a:rPr lang="en-US" sz="2000" dirty="0">
                  <a:latin typeface="Roboto" panose="020B0604020202020204" charset="0"/>
                </a:rPr>
                <a:t>2.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ảnh</a:t>
              </a:r>
              <a:endParaRPr lang="en-US" sz="2000" dirty="0">
                <a:latin typeface="Roboto" panose="020B0604020202020204" charset="0"/>
              </a:endParaRPr>
            </a:p>
          </p:txBody>
        </p:sp>
        <p:sp>
          <p:nvSpPr>
            <p:cNvPr id="24" name="TextBox 23"/>
            <p:cNvSpPr txBox="1"/>
            <p:nvPr/>
          </p:nvSpPr>
          <p:spPr>
            <a:xfrm>
              <a:off x="10911840" y="3765979"/>
              <a:ext cx="2598795" cy="552427"/>
            </a:xfrm>
            <a:prstGeom prst="rect">
              <a:avLst/>
            </a:prstGeom>
            <a:noFill/>
          </p:spPr>
          <p:txBody>
            <a:bodyPr wrap="none" rtlCol="0">
              <a:spAutoFit/>
            </a:bodyPr>
            <a:lstStyle/>
            <a:p>
              <a:r>
                <a:rPr lang="en-US" sz="2000" dirty="0">
                  <a:latin typeface="Roboto" panose="020B0604020202020204" charset="0"/>
                </a:rPr>
                <a:t>3.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đơn</a:t>
              </a:r>
              <a:endParaRPr lang="en-US" sz="2000" dirty="0">
                <a:latin typeface="Roboto" panose="020B0604020202020204" charset="0"/>
              </a:endParaRPr>
            </a:p>
          </p:txBody>
        </p:sp>
        <p:sp>
          <p:nvSpPr>
            <p:cNvPr id="25" name="TextBox 24"/>
            <p:cNvSpPr txBox="1"/>
            <p:nvPr/>
          </p:nvSpPr>
          <p:spPr>
            <a:xfrm>
              <a:off x="10896600" y="4605869"/>
              <a:ext cx="2556742" cy="552427"/>
            </a:xfrm>
            <a:prstGeom prst="rect">
              <a:avLst/>
            </a:prstGeom>
            <a:noFill/>
          </p:spPr>
          <p:txBody>
            <a:bodyPr wrap="none" rtlCol="0">
              <a:spAutoFit/>
            </a:bodyPr>
            <a:lstStyle/>
            <a:p>
              <a:r>
                <a:rPr lang="en-US" sz="2000" dirty="0">
                  <a:latin typeface="Roboto" panose="020B0604020202020204" charset="0"/>
                </a:rPr>
                <a:t>4.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kép</a:t>
              </a:r>
              <a:endParaRPr lang="en-US" sz="2000" dirty="0">
                <a:latin typeface="Roboto" panose="020B0604020202020204" charset="0"/>
              </a:endParaRPr>
            </a:p>
          </p:txBody>
        </p:sp>
        <p:sp>
          <p:nvSpPr>
            <p:cNvPr id="26" name="TextBox 25"/>
            <p:cNvSpPr txBox="1"/>
            <p:nvPr/>
          </p:nvSpPr>
          <p:spPr>
            <a:xfrm>
              <a:off x="10896600" y="5573031"/>
              <a:ext cx="3882477" cy="552427"/>
            </a:xfrm>
            <a:prstGeom prst="rect">
              <a:avLst/>
            </a:prstGeom>
            <a:noFill/>
          </p:spPr>
          <p:txBody>
            <a:bodyPr wrap="none" rtlCol="0">
              <a:spAutoFit/>
            </a:bodyPr>
            <a:lstStyle/>
            <a:p>
              <a:r>
                <a:rPr lang="en-US" sz="2000" dirty="0">
                  <a:latin typeface="Roboto" panose="020B0604020202020204" charset="0"/>
                </a:rPr>
                <a:t>5.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cục</a:t>
              </a:r>
              <a:r>
                <a:rPr lang="en-US" sz="2000" dirty="0">
                  <a:latin typeface="Roboto" panose="020B0604020202020204" charset="0"/>
                </a:rPr>
                <a:t> </a:t>
              </a:r>
              <a:r>
                <a:rPr lang="en-US" sz="2000" dirty="0" err="1">
                  <a:latin typeface="Roboto" panose="020B0604020202020204" charset="0"/>
                </a:rPr>
                <a:t>bộ</a:t>
              </a:r>
              <a:endParaRPr lang="en-US" sz="2000" dirty="0">
                <a:latin typeface="Roboto" panose="020B0604020202020204" charset="0"/>
              </a:endParaRPr>
            </a:p>
          </p:txBody>
        </p:sp>
        <p:sp>
          <p:nvSpPr>
            <p:cNvPr id="27" name="TextBox 26"/>
            <p:cNvSpPr txBox="1"/>
            <p:nvPr/>
          </p:nvSpPr>
          <p:spPr>
            <a:xfrm>
              <a:off x="10896600" y="7477010"/>
              <a:ext cx="7391400" cy="977370"/>
            </a:xfrm>
            <a:prstGeom prst="rect">
              <a:avLst/>
            </a:prstGeom>
            <a:noFill/>
          </p:spPr>
          <p:txBody>
            <a:bodyPr wrap="square" rtlCol="0">
              <a:spAutoFit/>
            </a:bodyPr>
            <a:lstStyle/>
            <a:p>
              <a:r>
                <a:rPr lang="en-US" sz="2000" dirty="0">
                  <a:latin typeface="Roboto" panose="020B0604020202020204" charset="0"/>
                </a:rPr>
                <a:t>7. </a:t>
              </a:r>
              <a:r>
                <a:rPr lang="en-US" sz="2000" dirty="0" err="1">
                  <a:latin typeface="Roboto" panose="020B0604020202020204" charset="0"/>
                </a:rPr>
                <a:t>Tác</a:t>
              </a:r>
              <a:r>
                <a:rPr lang="en-US" sz="2000" dirty="0">
                  <a:latin typeface="Roboto" panose="020B0604020202020204" charset="0"/>
                </a:rPr>
                <a:t> </a:t>
              </a:r>
              <a:r>
                <a:rPr lang="en-US" sz="2000" dirty="0" err="1">
                  <a:latin typeface="Roboto" panose="020B0604020202020204" charset="0"/>
                </a:rPr>
                <a:t>động</a:t>
              </a:r>
              <a:r>
                <a:rPr lang="en-US" sz="2000" dirty="0">
                  <a:latin typeface="Roboto" panose="020B0604020202020204" charset="0"/>
                </a:rPr>
                <a:t> </a:t>
              </a:r>
              <a:r>
                <a:rPr lang="en-US" sz="2000" dirty="0" err="1">
                  <a:latin typeface="Roboto" panose="020B0604020202020204" charset="0"/>
                </a:rPr>
                <a:t>của</a:t>
              </a:r>
              <a:r>
                <a:rPr lang="en-US" sz="2000" dirty="0">
                  <a:latin typeface="Roboto" panose="020B0604020202020204" charset="0"/>
                </a:rPr>
                <a:t> </a:t>
              </a:r>
              <a:r>
                <a:rPr lang="en-US" sz="2000" dirty="0" err="1">
                  <a:latin typeface="Roboto" panose="020B0604020202020204" charset="0"/>
                </a:rPr>
                <a:t>chiếu</a:t>
              </a:r>
              <a:r>
                <a:rPr lang="en-US" sz="2000" dirty="0">
                  <a:latin typeface="Roboto" panose="020B0604020202020204" charset="0"/>
                </a:rPr>
                <a:t> </a:t>
              </a:r>
              <a:r>
                <a:rPr lang="en-US" sz="2000" dirty="0" err="1">
                  <a:latin typeface="Roboto" panose="020B0604020202020204" charset="0"/>
                </a:rPr>
                <a:t>sáng</a:t>
              </a:r>
              <a:r>
                <a:rPr lang="en-US" sz="2000" dirty="0">
                  <a:latin typeface="Roboto" panose="020B0604020202020204" charset="0"/>
                </a:rPr>
                <a:t> </a:t>
              </a:r>
              <a:r>
                <a:rPr lang="en-US" sz="2000" dirty="0" err="1">
                  <a:latin typeface="Roboto" panose="020B0604020202020204" charset="0"/>
                </a:rPr>
                <a:t>và</a:t>
              </a:r>
              <a:r>
                <a:rPr lang="en-US" sz="2000" dirty="0">
                  <a:latin typeface="Roboto" panose="020B0604020202020204" charset="0"/>
                </a:rPr>
                <a:t> </a:t>
              </a:r>
              <a:r>
                <a:rPr lang="en-US" sz="2000" dirty="0" err="1">
                  <a:latin typeface="Roboto" panose="020B0604020202020204" charset="0"/>
                </a:rPr>
                <a:t>nhiễu</a:t>
              </a:r>
              <a:r>
                <a:rPr lang="en-US" sz="2000" dirty="0">
                  <a:latin typeface="Roboto" panose="020B0604020202020204" charset="0"/>
                </a:rPr>
                <a:t> </a:t>
              </a:r>
              <a:r>
                <a:rPr lang="en-US" sz="2000" dirty="0" err="1">
                  <a:latin typeface="Roboto" panose="020B0604020202020204" charset="0"/>
                </a:rPr>
                <a:t>đối</a:t>
              </a:r>
              <a:r>
                <a:rPr lang="en-US" sz="2000" dirty="0">
                  <a:latin typeface="Roboto" panose="020B0604020202020204" charset="0"/>
                </a:rPr>
                <a:t> </a:t>
              </a:r>
              <a:r>
                <a:rPr lang="en-US" sz="2000" dirty="0" err="1">
                  <a:latin typeface="Roboto" panose="020B0604020202020204" charset="0"/>
                </a:rPr>
                <a:t>với</a:t>
              </a:r>
              <a:r>
                <a:rPr lang="en-US" sz="2000" dirty="0">
                  <a:latin typeface="Roboto" panose="020B0604020202020204" charset="0"/>
                </a:rPr>
                <a:t>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endParaRPr lang="en-US" sz="2000" dirty="0">
                <a:latin typeface="Roboto" panose="020B0604020202020204" charset="0"/>
              </a:endParaRPr>
            </a:p>
          </p:txBody>
        </p:sp>
        <p:sp>
          <p:nvSpPr>
            <p:cNvPr id="28" name="TextBox 27"/>
            <p:cNvSpPr txBox="1"/>
            <p:nvPr/>
          </p:nvSpPr>
          <p:spPr>
            <a:xfrm>
              <a:off x="10911840" y="6542565"/>
              <a:ext cx="4185692" cy="552427"/>
            </a:xfrm>
            <a:prstGeom prst="rect">
              <a:avLst/>
            </a:prstGeom>
            <a:noFill/>
          </p:spPr>
          <p:txBody>
            <a:bodyPr wrap="none" rtlCol="0">
              <a:spAutoFit/>
            </a:bodyPr>
            <a:lstStyle/>
            <a:p>
              <a:r>
                <a:rPr lang="en-US" sz="2000" dirty="0">
                  <a:latin typeface="Roboto" panose="020B0604020202020204" charset="0"/>
                </a:rPr>
                <a:t>6. </a:t>
              </a:r>
              <a:r>
                <a:rPr lang="en-US" sz="2000" dirty="0" err="1">
                  <a:latin typeface="Roboto" panose="020B0604020202020204" charset="0"/>
                </a:rPr>
                <a:t>Phân</a:t>
              </a:r>
              <a:r>
                <a:rPr lang="en-US" sz="2000" dirty="0">
                  <a:latin typeface="Roboto" panose="020B0604020202020204" charset="0"/>
                </a:rPr>
                <a:t> </a:t>
              </a:r>
              <a:r>
                <a:rPr lang="en-US" sz="2000" dirty="0" err="1">
                  <a:latin typeface="Roboto" panose="020B0604020202020204" charset="0"/>
                </a:rPr>
                <a:t>ngưỡng</a:t>
              </a:r>
              <a:r>
                <a:rPr lang="en-US" sz="2000" dirty="0">
                  <a:latin typeface="Roboto" panose="020B0604020202020204" charset="0"/>
                </a:rPr>
                <a:t> </a:t>
              </a:r>
              <a:r>
                <a:rPr lang="en-US" sz="2000" dirty="0" err="1">
                  <a:latin typeface="Roboto" panose="020B0604020202020204" charset="0"/>
                </a:rPr>
                <a:t>toàn</a:t>
              </a:r>
              <a:r>
                <a:rPr lang="en-US" sz="2000" dirty="0">
                  <a:latin typeface="Roboto" panose="020B0604020202020204" charset="0"/>
                </a:rPr>
                <a:t> </a:t>
              </a:r>
              <a:r>
                <a:rPr lang="en-US" sz="2000" dirty="0" err="1">
                  <a:latin typeface="Roboto" panose="020B0604020202020204" charset="0"/>
                </a:rPr>
                <a:t>cục</a:t>
              </a:r>
              <a:endParaRPr lang="en-US" sz="2000" dirty="0">
                <a:latin typeface="Roboto" panose="020B0604020202020204" charset="0"/>
              </a:endParaRPr>
            </a:p>
          </p:txBody>
        </p:sp>
      </p:grpSp>
      <p:sp>
        <p:nvSpPr>
          <p:cNvPr id="7" name="TextBox 6"/>
          <p:cNvSpPr txBox="1"/>
          <p:nvPr/>
        </p:nvSpPr>
        <p:spPr>
          <a:xfrm>
            <a:off x="5749847" y="385363"/>
            <a:ext cx="12725400"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 </a:t>
            </a:r>
            <a:r>
              <a:rPr lang="en-US" sz="4400" b="1" dirty="0">
                <a:solidFill>
                  <a:schemeClr val="bg1"/>
                </a:solidFill>
                <a:latin typeface="Roboto" panose="020B0604020202020204" charset="0"/>
                <a:cs typeface="Roboto" panose="020B0604020202020204" charset="0"/>
              </a:rPr>
              <a:t>GIỚI THIỆU PHÂN ĐOẠN DỰA TRÊN CƯỜNG ĐỘ</a:t>
            </a:r>
          </a:p>
        </p:txBody>
      </p:sp>
      <p:sp>
        <p:nvSpPr>
          <p:cNvPr id="16" name="TextBox 15"/>
          <p:cNvSpPr txBox="1"/>
          <p:nvPr/>
        </p:nvSpPr>
        <p:spPr>
          <a:xfrm>
            <a:off x="8044375" y="2947944"/>
            <a:ext cx="10398047"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II. </a:t>
            </a:r>
            <a:r>
              <a:rPr lang="en-US" sz="4400" b="1" dirty="0">
                <a:solidFill>
                  <a:schemeClr val="bg1"/>
                </a:solidFill>
                <a:latin typeface="Roboto" panose="020B0604020202020204" charset="0"/>
                <a:cs typeface="Roboto" panose="020B0604020202020204" charset="0"/>
              </a:rPr>
              <a:t>CÁC PHƯƠNG PHÁP PHÂN ĐOẠN</a:t>
            </a:r>
          </a:p>
        </p:txBody>
      </p:sp>
      <p:sp>
        <p:nvSpPr>
          <p:cNvPr id="21" name="TextBox 20">
            <a:extLst>
              <a:ext uri="{FF2B5EF4-FFF2-40B4-BE49-F238E27FC236}">
                <a16:creationId xmlns:a16="http://schemas.microsoft.com/office/drawing/2014/main" id="{5A9A0A4C-F3E3-4385-A0A9-DDB6D2E28161}"/>
              </a:ext>
            </a:extLst>
          </p:cNvPr>
          <p:cNvSpPr txBox="1"/>
          <p:nvPr/>
        </p:nvSpPr>
        <p:spPr>
          <a:xfrm>
            <a:off x="8307057" y="5537739"/>
            <a:ext cx="10398047" cy="769441"/>
          </a:xfrm>
          <a:prstGeom prst="rect">
            <a:avLst/>
          </a:prstGeom>
          <a:noFill/>
        </p:spPr>
        <p:txBody>
          <a:bodyPr wrap="square" rtlCol="0">
            <a:spAutoFit/>
          </a:bodyPr>
          <a:lstStyle/>
          <a:p>
            <a:r>
              <a:rPr lang="en-US" sz="4400" b="1">
                <a:solidFill>
                  <a:schemeClr val="bg1"/>
                </a:solidFill>
                <a:latin typeface="Roboto" panose="020B0604020202020204" charset="0"/>
                <a:cs typeface="Roboto" panose="020B0604020202020204" charset="0"/>
              </a:rPr>
              <a:t>III. CÁC THÁCH THỨC &amp; GIẢI PHÁP</a:t>
            </a:r>
            <a:endParaRPr lang="en-US" sz="4400" b="1" dirty="0">
              <a:solidFill>
                <a:schemeClr val="bg1"/>
              </a:solidFill>
              <a:latin typeface="Roboto" panose="020B0604020202020204" charset="0"/>
              <a:cs typeface="Roboto" panose="020B0604020202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rot="-10800000">
            <a:off x="-777118" y="2318889"/>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513369" y="7665990"/>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27" name="TextBox 26"/>
          <p:cNvSpPr txBox="1"/>
          <p:nvPr/>
        </p:nvSpPr>
        <p:spPr>
          <a:xfrm>
            <a:off x="0" y="0"/>
            <a:ext cx="9876422" cy="923330"/>
          </a:xfrm>
          <a:prstGeom prst="rect">
            <a:avLst/>
          </a:prstGeom>
          <a:solidFill>
            <a:srgbClr val="004651"/>
          </a:solidFill>
        </p:spPr>
        <p:txBody>
          <a:bodyPr wrap="none" rtlCol="0">
            <a:spAutoFit/>
          </a:bodyPr>
          <a:lstStyle/>
          <a:p>
            <a:pPr algn="ctr"/>
            <a:r>
              <a:rPr lang="en-US" sz="5400" dirty="0">
                <a:solidFill>
                  <a:schemeClr val="bg1"/>
                </a:solidFill>
                <a:latin typeface="Roboto" panose="020B0604020202020204" charset="0"/>
                <a:cs typeface="Roboto" panose="020B0604020202020204" charset="0"/>
              </a:rPr>
              <a:t>I. GIỚI THIỆU PHÂN ĐOẠN ẢNH</a:t>
            </a:r>
          </a:p>
        </p:txBody>
      </p:sp>
      <p:sp>
        <p:nvSpPr>
          <p:cNvPr id="12" name="TextBox 11"/>
          <p:cNvSpPr txBox="1"/>
          <p:nvPr/>
        </p:nvSpPr>
        <p:spPr>
          <a:xfrm>
            <a:off x="7261369" y="2628900"/>
            <a:ext cx="11040274" cy="6863417"/>
          </a:xfrm>
          <a:prstGeom prst="rect">
            <a:avLst/>
          </a:prstGeom>
          <a:noFill/>
        </p:spPr>
        <p:txBody>
          <a:bodyPr wrap="square" rtlCol="0">
            <a:spAutoFit/>
          </a:bodyPr>
          <a:lstStyle/>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Phân đoạn</a:t>
            </a:r>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là phương pháp </a:t>
            </a:r>
            <a:r>
              <a:rPr lang="vi-VN" sz="4400" b="1" i="0">
                <a:solidFill>
                  <a:srgbClr val="252525"/>
                </a:solidFill>
                <a:effectLst/>
                <a:latin typeface="Roboto" panose="02000000000000000000" pitchFamily="2" charset="0"/>
              </a:rPr>
              <a:t>phân chia</a:t>
            </a:r>
            <a:r>
              <a:rPr lang="vi-VN" sz="4400" b="0" i="0">
                <a:solidFill>
                  <a:srgbClr val="252525"/>
                </a:solidFill>
                <a:effectLst/>
                <a:latin typeface="Roboto" panose="02000000000000000000" pitchFamily="2" charset="0"/>
              </a:rPr>
              <a:t> hình ảnh kỹ thuật số thành các </a:t>
            </a:r>
            <a:r>
              <a:rPr lang="vi-VN" sz="4400" b="1" i="0">
                <a:solidFill>
                  <a:srgbClr val="252525"/>
                </a:solidFill>
                <a:effectLst/>
                <a:latin typeface="Roboto" panose="02000000000000000000" pitchFamily="2" charset="0"/>
              </a:rPr>
              <a:t>nhóm con </a:t>
            </a:r>
            <a:r>
              <a:rPr lang="vi-VN" sz="4400" b="0" i="0">
                <a:solidFill>
                  <a:srgbClr val="252525"/>
                </a:solidFill>
                <a:effectLst/>
                <a:latin typeface="Roboto" panose="02000000000000000000" pitchFamily="2" charset="0"/>
              </a:rPr>
              <a:t>được gọi là phân đoạn ảnh, làm giảm độ phức tạp của hình ảnh và cho phép xử lý hoặc phân tích thêm từng phân đoạn hình ảnh.</a:t>
            </a:r>
            <a:endParaRPr lang="en-US" sz="4400" b="0" i="0">
              <a:solidFill>
                <a:srgbClr val="252525"/>
              </a:solidFill>
              <a:effectLst/>
              <a:latin typeface="Roboto" panose="02000000000000000000" pitchFamily="2" charset="0"/>
            </a:endParaRPr>
          </a:p>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Về mặt kỹ thuật, phân đoạn là </a:t>
            </a:r>
            <a:r>
              <a:rPr lang="vi-VN" sz="4400" b="1" i="0">
                <a:solidFill>
                  <a:srgbClr val="252525"/>
                </a:solidFill>
                <a:effectLst/>
                <a:latin typeface="Roboto" panose="02000000000000000000" pitchFamily="2" charset="0"/>
              </a:rPr>
              <a:t>gán nhãn</a:t>
            </a:r>
            <a:r>
              <a:rPr lang="vi-VN" sz="4400" b="0" i="0">
                <a:solidFill>
                  <a:srgbClr val="252525"/>
                </a:solidFill>
                <a:effectLst/>
                <a:latin typeface="Roboto" panose="02000000000000000000" pitchFamily="2" charset="0"/>
              </a:rPr>
              <a:t> cho các pixel </a:t>
            </a:r>
            <a:r>
              <a:rPr lang="vi-VN" sz="4400" b="1" i="0">
                <a:solidFill>
                  <a:srgbClr val="252525"/>
                </a:solidFill>
                <a:effectLst/>
                <a:latin typeface="Roboto" panose="02000000000000000000" pitchFamily="2" charset="0"/>
              </a:rPr>
              <a:t>để xác định</a:t>
            </a:r>
            <a:r>
              <a:rPr lang="vi-VN" sz="4400" b="0" i="0">
                <a:solidFill>
                  <a:srgbClr val="252525"/>
                </a:solidFill>
                <a:effectLst/>
                <a:latin typeface="Roboto" panose="02000000000000000000" pitchFamily="2" charset="0"/>
              </a:rPr>
              <a:t> đối tượng, con người hoặc các yếu tố quan trọng khác trong ảnh.</a:t>
            </a:r>
            <a:endParaRPr lang="en-US" sz="4400" dirty="0">
              <a:latin typeface="Roboto" panose="020B0604020202020204" charset="0"/>
            </a:endParaRPr>
          </a:p>
        </p:txBody>
      </p:sp>
      <p:grpSp>
        <p:nvGrpSpPr>
          <p:cNvPr id="14" name="Group 13">
            <a:extLst>
              <a:ext uri="{FF2B5EF4-FFF2-40B4-BE49-F238E27FC236}">
                <a16:creationId xmlns:a16="http://schemas.microsoft.com/office/drawing/2014/main" id="{66CC62F6-ABEB-4AC7-8923-31B046605D36}"/>
              </a:ext>
            </a:extLst>
          </p:cNvPr>
          <p:cNvGrpSpPr/>
          <p:nvPr/>
        </p:nvGrpSpPr>
        <p:grpSpPr>
          <a:xfrm>
            <a:off x="-1302296" y="3206018"/>
            <a:ext cx="6417730" cy="5557785"/>
            <a:chOff x="2792360" y="6762338"/>
            <a:chExt cx="6781799" cy="5873070"/>
          </a:xfrm>
        </p:grpSpPr>
        <p:grpSp>
          <p:nvGrpSpPr>
            <p:cNvPr id="5" name="Group 5"/>
            <p:cNvGrpSpPr/>
            <p:nvPr/>
          </p:nvGrpSpPr>
          <p:grpSpPr>
            <a:xfrm rot="-10800000">
              <a:off x="2792360" y="6762338"/>
              <a:ext cx="6781799" cy="587306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1" name="Picture 10">
              <a:extLst>
                <a:ext uri="{FF2B5EF4-FFF2-40B4-BE49-F238E27FC236}">
                  <a16:creationId xmlns:a16="http://schemas.microsoft.com/office/drawing/2014/main" id="{C2F60DF3-60B7-4E7C-B8D1-11A111CBB39F}"/>
                </a:ext>
              </a:extLst>
            </p:cNvPr>
            <p:cNvPicPr>
              <a:picLocks noChangeAspect="1"/>
            </p:cNvPicPr>
            <p:nvPr/>
          </p:nvPicPr>
          <p:blipFill rotWithShape="1">
            <a:blip r:embed="rId3">
              <a:extLst>
                <a:ext uri="{28A0092B-C50C-407E-A947-70E740481C1C}">
                  <a14:useLocalDpi xmlns:a14="http://schemas.microsoft.com/office/drawing/2010/main" val="0"/>
                </a:ext>
              </a:extLst>
            </a:blip>
            <a:srcRect l="31710" t="19326" r="27399" b="17718"/>
            <a:stretch/>
          </p:blipFill>
          <p:spPr>
            <a:xfrm>
              <a:off x="2960693" y="6762339"/>
              <a:ext cx="6403498" cy="5873069"/>
            </a:xfrm>
            <a:prstGeom prst="hexagon">
              <a:avLst/>
            </a:prstGeom>
            <a:effectLst>
              <a:softEdge rad="127000"/>
            </a:effectLst>
          </p:spPr>
        </p:pic>
      </p:grpSp>
      <p:grpSp>
        <p:nvGrpSpPr>
          <p:cNvPr id="13" name="Group 12">
            <a:extLst>
              <a:ext uri="{FF2B5EF4-FFF2-40B4-BE49-F238E27FC236}">
                <a16:creationId xmlns:a16="http://schemas.microsoft.com/office/drawing/2014/main" id="{D138288C-7016-431B-B89D-836350A83115}"/>
              </a:ext>
            </a:extLst>
          </p:cNvPr>
          <p:cNvGrpSpPr/>
          <p:nvPr/>
        </p:nvGrpSpPr>
        <p:grpSpPr>
          <a:xfrm>
            <a:off x="2063719" y="7665990"/>
            <a:ext cx="3793300" cy="3353629"/>
            <a:chOff x="6569552" y="-453533"/>
            <a:chExt cx="3793300" cy="3353629"/>
          </a:xfrm>
        </p:grpSpPr>
        <p:grpSp>
          <p:nvGrpSpPr>
            <p:cNvPr id="3" name="Group 3"/>
            <p:cNvGrpSpPr/>
            <p:nvPr/>
          </p:nvGrpSpPr>
          <p:grpSpPr>
            <a:xfrm rot="-10800000">
              <a:off x="6569552" y="-453533"/>
              <a:ext cx="3793300" cy="3285016"/>
              <a:chOff x="0" y="0"/>
              <a:chExt cx="3619627" cy="3134614"/>
            </a:xfrm>
          </p:grpSpPr>
          <p:sp>
            <p:nvSpPr>
              <p:cNvPr id="4" name="Freeform 4"/>
              <p:cNvSpPr/>
              <p:nvPr/>
            </p:nvSpPr>
            <p:spPr>
              <a:xfrm>
                <a:off x="0" y="0"/>
                <a:ext cx="3619627" cy="3134614"/>
              </a:xfrm>
              <a:prstGeom prst="hexagon">
                <a:avLst/>
              </a:prstGeom>
              <a:solidFill>
                <a:srgbClr val="004651"/>
              </a:solidFill>
            </p:spPr>
          </p:sp>
        </p:grpSp>
        <p:pic>
          <p:nvPicPr>
            <p:cNvPr id="2050" name="Picture 2">
              <a:extLst>
                <a:ext uri="{FF2B5EF4-FFF2-40B4-BE49-F238E27FC236}">
                  <a16:creationId xmlns:a16="http://schemas.microsoft.com/office/drawing/2014/main" id="{A3D83AD5-B3A1-2069-1CEA-F41F33EC96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552" y="-437125"/>
              <a:ext cx="3793299" cy="3337221"/>
            </a:xfrm>
            <a:prstGeom prst="hexagon">
              <a:avLst/>
            </a:prstGeom>
            <a:noFill/>
            <a:effectLst>
              <a:softEdge rad="1270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8149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5658043" y="2931981"/>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6525252" y="151621"/>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6525252" y="-1074448"/>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31" name="TextBox 30"/>
          <p:cNvSpPr txBox="1"/>
          <p:nvPr/>
        </p:nvSpPr>
        <p:spPr>
          <a:xfrm>
            <a:off x="0" y="0"/>
            <a:ext cx="15468600" cy="923330"/>
          </a:xfrm>
          <a:prstGeom prst="rect">
            <a:avLst/>
          </a:prstGeom>
          <a:solidFill>
            <a:srgbClr val="004651"/>
          </a:solidFill>
        </p:spPr>
        <p:txBody>
          <a:bodyPr wrap="square" rtlCol="0">
            <a:spAutoFit/>
          </a:bodyPr>
          <a:lstStyle/>
          <a:p>
            <a:r>
              <a:rPr lang="en-US" sz="5400">
                <a:solidFill>
                  <a:schemeClr val="bg1"/>
                </a:solidFill>
                <a:latin typeface="Roboto" panose="020B0604020202020204" charset="0"/>
                <a:cs typeface="Roboto" panose="020B0604020202020204" charset="0"/>
              </a:rPr>
              <a:t>I</a:t>
            </a:r>
            <a:r>
              <a:rPr lang="en-US" sz="5400" dirty="0">
                <a:solidFill>
                  <a:schemeClr val="bg1"/>
                </a:solidFill>
                <a:latin typeface="Roboto" panose="020B0604020202020204" charset="0"/>
                <a:cs typeface="Roboto" panose="020B0604020202020204" charset="0"/>
              </a:rPr>
              <a:t>. GIỚI THIỆU PHÂN ĐOẠN DỰA TRÊN CƯỜNG ĐỘ</a:t>
            </a:r>
          </a:p>
        </p:txBody>
      </p:sp>
      <p:sp>
        <p:nvSpPr>
          <p:cNvPr id="3" name="TextBox 2"/>
          <p:cNvSpPr txBox="1"/>
          <p:nvPr/>
        </p:nvSpPr>
        <p:spPr>
          <a:xfrm>
            <a:off x="613858" y="1372165"/>
            <a:ext cx="12573000" cy="3170099"/>
          </a:xfrm>
          <a:prstGeom prst="rect">
            <a:avLst/>
          </a:prstGeom>
          <a:noFill/>
        </p:spPr>
        <p:txBody>
          <a:bodyPr wrap="square" rtlCol="0">
            <a:spAutoFit/>
          </a:bodyPr>
          <a:lstStyle/>
          <a:p>
            <a:pPr algn="l"/>
            <a:r>
              <a:rPr lang="en-US" sz="4000" b="0" i="0">
                <a:solidFill>
                  <a:srgbClr val="252525"/>
                </a:solidFill>
                <a:effectLst/>
                <a:latin typeface="Roboto" panose="020B0604020202020204" charset="0"/>
                <a:ea typeface="Roboto" panose="020B0604020202020204" charset="0"/>
                <a:cs typeface="Roboto" panose="020B0604020202020204" charset="0"/>
              </a:rPr>
              <a:t>	</a:t>
            </a:r>
            <a:r>
              <a:rPr lang="vi-VN" sz="4000" i="0">
                <a:solidFill>
                  <a:srgbClr val="252525"/>
                </a:solidFill>
                <a:effectLst/>
                <a:latin typeface="Roboto" panose="020B0604020202020204" charset="0"/>
                <a:ea typeface="Roboto" panose="020B0604020202020204" charset="0"/>
                <a:cs typeface="Roboto" panose="020B0604020202020204" charset="0"/>
              </a:rPr>
              <a:t>P</a:t>
            </a:r>
            <a:r>
              <a:rPr lang="vi-VN" sz="4000" b="0" i="0">
                <a:solidFill>
                  <a:srgbClr val="252525"/>
                </a:solidFill>
                <a:effectLst/>
                <a:latin typeface="Roboto" panose="020B0604020202020204" charset="0"/>
                <a:ea typeface="Roboto" panose="020B0604020202020204" charset="0"/>
                <a:cs typeface="Roboto" panose="020B0604020202020204" charset="0"/>
              </a:rPr>
              <a:t>hân đoạn dựa trên cường độ là một quá trình chia hình ảnh thành nhiều phân đoạn dựa trên các giá trị cường độ của các pixel của nó.</a:t>
            </a:r>
            <a:r>
              <a:rPr lang="en-US" sz="4000" b="0" i="0">
                <a:solidFill>
                  <a:srgbClr val="252525"/>
                </a:solidFill>
                <a:effectLst/>
                <a:latin typeface="Roboto" panose="020B0604020202020204" charset="0"/>
                <a:ea typeface="Roboto" panose="020B0604020202020204" charset="0"/>
                <a:cs typeface="Roboto" panose="020B0604020202020204" charset="0"/>
              </a:rPr>
              <a:t> </a:t>
            </a:r>
            <a:r>
              <a:rPr lang="vi-VN" sz="4000" i="0">
                <a:solidFill>
                  <a:srgbClr val="252525"/>
                </a:solidFill>
                <a:effectLst/>
                <a:latin typeface="Roboto" panose="020B0604020202020204" charset="0"/>
                <a:ea typeface="Roboto" panose="020B0604020202020204" charset="0"/>
                <a:cs typeface="Roboto" panose="020B0604020202020204" charset="0"/>
              </a:rPr>
              <a:t>K</a:t>
            </a:r>
            <a:r>
              <a:rPr lang="vi-VN" sz="4000" b="0" i="0">
                <a:solidFill>
                  <a:srgbClr val="252525"/>
                </a:solidFill>
                <a:effectLst/>
                <a:latin typeface="Roboto" panose="020B0604020202020204" charset="0"/>
                <a:ea typeface="Roboto" panose="020B0604020202020204" charset="0"/>
                <a:cs typeface="Roboto" panose="020B0604020202020204" charset="0"/>
              </a:rPr>
              <a:t>ỹ thuật này được sử dụng rộng rãi trong các ứng dụng xử lý hình ảnh và thị giác máy tính.</a:t>
            </a:r>
          </a:p>
        </p:txBody>
      </p:sp>
      <p:sp>
        <p:nvSpPr>
          <p:cNvPr id="5" name="AutoShape 2" descr="Demonstration of some edge detection operators. The original image is the CT slice in Figure 2.7A. Images A and B show the results of the Sobel and compass edge detectors with color-coded edge directions. Whereas the edge magnitude is very similar, the discrete nature of the edge directions in the compass operator becomes clearly visible. In image C the LoG operator with ct = 3.0 was applied, and zero crossings (edge locations) are marked in red. An apparent double edge appears at the steepest edges. Image D shows a color-coded version of the Frei-Chen operator. Red hues indicate high values (low projection angles) in edge space, with some similarity to the Sobel and compass operators. Blue-green hues indicate high values in line space, most prominent in the vascular structure and the thin traces of the ribs.">
            <a:extLst>
              <a:ext uri="{FF2B5EF4-FFF2-40B4-BE49-F238E27FC236}">
                <a16:creationId xmlns:a16="http://schemas.microsoft.com/office/drawing/2014/main" id="{AFF44343-50B7-45C9-45AC-E57F9ADE6C1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Roboto" panose="020B0604020202020204" charset="0"/>
            </a:endParaRPr>
          </a:p>
        </p:txBody>
      </p:sp>
      <p:pic>
        <p:nvPicPr>
          <p:cNvPr id="44" name="Picture 43">
            <a:extLst>
              <a:ext uri="{FF2B5EF4-FFF2-40B4-BE49-F238E27FC236}">
                <a16:creationId xmlns:a16="http://schemas.microsoft.com/office/drawing/2014/main" id="{84AC84B5-2711-770C-0FE9-992A6C940A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874110" y="5003799"/>
            <a:ext cx="7037230" cy="4899928"/>
          </a:xfrm>
          <a:custGeom>
            <a:avLst/>
            <a:gdLst>
              <a:gd name="connsiteX0" fmla="*/ 0 w 7037230"/>
              <a:gd name="connsiteY0" fmla="*/ 0 h 4899928"/>
              <a:gd name="connsiteX1" fmla="*/ 5538787 w 7037230"/>
              <a:gd name="connsiteY1" fmla="*/ 0 h 4899928"/>
              <a:gd name="connsiteX2" fmla="*/ 7037230 w 7037230"/>
              <a:gd name="connsiteY2" fmla="*/ 1498443 h 4899928"/>
              <a:gd name="connsiteX3" fmla="*/ 7037230 w 7037230"/>
              <a:gd name="connsiteY3" fmla="*/ 4494031 h 4899928"/>
              <a:gd name="connsiteX4" fmla="*/ 6631332 w 7037230"/>
              <a:gd name="connsiteY4" fmla="*/ 4899928 h 4899928"/>
              <a:gd name="connsiteX5" fmla="*/ 1242330 w 7037230"/>
              <a:gd name="connsiteY5" fmla="*/ 4899928 h 4899928"/>
              <a:gd name="connsiteX6" fmla="*/ 0 w 7037230"/>
              <a:gd name="connsiteY6" fmla="*/ 3657597 h 4899928"/>
              <a:gd name="connsiteX7" fmla="*/ 0 w 7037230"/>
              <a:gd name="connsiteY7" fmla="*/ 0 h 48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7230" h="4899928">
                <a:moveTo>
                  <a:pt x="0" y="0"/>
                </a:moveTo>
                <a:lnTo>
                  <a:pt x="5538787" y="0"/>
                </a:lnTo>
                <a:lnTo>
                  <a:pt x="7037230" y="1498443"/>
                </a:lnTo>
                <a:lnTo>
                  <a:pt x="7037230" y="4494031"/>
                </a:lnTo>
                <a:lnTo>
                  <a:pt x="6631332" y="4899928"/>
                </a:lnTo>
                <a:lnTo>
                  <a:pt x="1242330" y="4899928"/>
                </a:lnTo>
                <a:lnTo>
                  <a:pt x="0" y="3657597"/>
                </a:lnTo>
                <a:lnTo>
                  <a:pt x="0" y="0"/>
                </a:lnTo>
                <a:close/>
              </a:path>
            </a:pathLst>
          </a:custGeom>
          <a:effectLst>
            <a:softEdge rad="63500"/>
          </a:effectLst>
        </p:spPr>
      </p:pic>
      <p:pic>
        <p:nvPicPr>
          <p:cNvPr id="39" name="Picture 38">
            <a:extLst>
              <a:ext uri="{FF2B5EF4-FFF2-40B4-BE49-F238E27FC236}">
                <a16:creationId xmlns:a16="http://schemas.microsoft.com/office/drawing/2014/main" id="{56179C04-C0F3-965E-F755-6A8CCBD2F1B7}"/>
              </a:ext>
            </a:extLst>
          </p:cNvPr>
          <p:cNvPicPr>
            <a:picLocks noChangeAspect="1"/>
          </p:cNvPicPr>
          <p:nvPr/>
        </p:nvPicPr>
        <p:blipFill>
          <a:blip r:embed="rId2">
            <a:extLst>
              <a:ext uri="{28A0092B-C50C-407E-A947-70E740481C1C}">
                <a14:useLocalDpi xmlns:a14="http://schemas.microsoft.com/office/drawing/2010/main" val="0"/>
              </a:ext>
            </a:extLst>
          </a:blip>
          <a:srcRect l="94232" t="91716"/>
          <a:stretch>
            <a:fillRect/>
          </a:stretch>
        </p:blipFill>
        <p:spPr>
          <a:xfrm>
            <a:off x="17146932" y="9637532"/>
            <a:ext cx="405898" cy="405897"/>
          </a:xfrm>
          <a:custGeom>
            <a:avLst/>
            <a:gdLst>
              <a:gd name="connsiteX0" fmla="*/ 405898 w 405898"/>
              <a:gd name="connsiteY0" fmla="*/ 0 h 405897"/>
              <a:gd name="connsiteX1" fmla="*/ 405898 w 405898"/>
              <a:gd name="connsiteY1" fmla="*/ 405897 h 405897"/>
              <a:gd name="connsiteX2" fmla="*/ 0 w 405898"/>
              <a:gd name="connsiteY2" fmla="*/ 405897 h 405897"/>
              <a:gd name="connsiteX3" fmla="*/ 405898 w 405898"/>
              <a:gd name="connsiteY3" fmla="*/ 0 h 405897"/>
            </a:gdLst>
            <a:ahLst/>
            <a:cxnLst>
              <a:cxn ang="0">
                <a:pos x="connsiteX0" y="connsiteY0"/>
              </a:cxn>
              <a:cxn ang="0">
                <a:pos x="connsiteX1" y="connsiteY1"/>
              </a:cxn>
              <a:cxn ang="0">
                <a:pos x="connsiteX2" y="connsiteY2"/>
              </a:cxn>
              <a:cxn ang="0">
                <a:pos x="connsiteX3" y="connsiteY3"/>
              </a:cxn>
            </a:cxnLst>
            <a:rect l="l" t="t" r="r" b="b"/>
            <a:pathLst>
              <a:path w="405898" h="405897">
                <a:moveTo>
                  <a:pt x="405898" y="0"/>
                </a:moveTo>
                <a:lnTo>
                  <a:pt x="405898" y="405897"/>
                </a:lnTo>
                <a:lnTo>
                  <a:pt x="0" y="405897"/>
                </a:lnTo>
                <a:lnTo>
                  <a:pt x="405898" y="0"/>
                </a:lnTo>
                <a:close/>
              </a:path>
            </a:pathLst>
          </a:custGeom>
          <a:effectLst>
            <a:softEdge rad="127000"/>
          </a:effectLst>
        </p:spPr>
      </p:pic>
      <p:pic>
        <p:nvPicPr>
          <p:cNvPr id="50" name="Picture 49">
            <a:extLst>
              <a:ext uri="{FF2B5EF4-FFF2-40B4-BE49-F238E27FC236}">
                <a16:creationId xmlns:a16="http://schemas.microsoft.com/office/drawing/2014/main" id="{36D0C131-65FC-053F-FB63-254196B00866}"/>
              </a:ext>
            </a:extLst>
          </p:cNvPr>
          <p:cNvPicPr>
            <a:picLocks noChangeAspect="1"/>
          </p:cNvPicPr>
          <p:nvPr/>
        </p:nvPicPr>
        <p:blipFill>
          <a:blip r:embed="rId3"/>
          <a:srcRect/>
          <a:stretch>
            <a:fillRect/>
          </a:stretch>
        </p:blipFill>
        <p:spPr>
          <a:xfrm>
            <a:off x="1143000" y="5597698"/>
            <a:ext cx="7230484" cy="3991532"/>
          </a:xfrm>
          <a:custGeom>
            <a:avLst/>
            <a:gdLst>
              <a:gd name="connsiteX0" fmla="*/ 0 w 7230484"/>
              <a:gd name="connsiteY0" fmla="*/ 0 h 3991532"/>
              <a:gd name="connsiteX1" fmla="*/ 6413655 w 7230484"/>
              <a:gd name="connsiteY1" fmla="*/ 0 h 3991532"/>
              <a:gd name="connsiteX2" fmla="*/ 7230484 w 7230484"/>
              <a:gd name="connsiteY2" fmla="*/ 816829 h 3991532"/>
              <a:gd name="connsiteX3" fmla="*/ 7230484 w 7230484"/>
              <a:gd name="connsiteY3" fmla="*/ 3991532 h 3991532"/>
              <a:gd name="connsiteX4" fmla="*/ 596335 w 7230484"/>
              <a:gd name="connsiteY4" fmla="*/ 3991532 h 3991532"/>
              <a:gd name="connsiteX5" fmla="*/ 0 w 7230484"/>
              <a:gd name="connsiteY5" fmla="*/ 3395198 h 3991532"/>
              <a:gd name="connsiteX6" fmla="*/ 0 w 7230484"/>
              <a:gd name="connsiteY6" fmla="*/ 0 h 399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0484" h="3991532">
                <a:moveTo>
                  <a:pt x="0" y="0"/>
                </a:moveTo>
                <a:lnTo>
                  <a:pt x="6413655" y="0"/>
                </a:lnTo>
                <a:lnTo>
                  <a:pt x="7230484" y="816829"/>
                </a:lnTo>
                <a:lnTo>
                  <a:pt x="7230484" y="3991532"/>
                </a:lnTo>
                <a:lnTo>
                  <a:pt x="596335" y="3991532"/>
                </a:lnTo>
                <a:lnTo>
                  <a:pt x="0" y="3395198"/>
                </a:lnTo>
                <a:lnTo>
                  <a:pt x="0" y="0"/>
                </a:lnTo>
                <a:close/>
              </a:path>
            </a:pathLst>
          </a:custGeom>
          <a:effectLst>
            <a:softEdge rad="127000"/>
          </a:effectLst>
        </p:spPr>
      </p:pic>
    </p:spTree>
    <p:extLst>
      <p:ext uri="{BB962C8B-B14F-4D97-AF65-F5344CB8AC3E}">
        <p14:creationId xmlns:p14="http://schemas.microsoft.com/office/powerpoint/2010/main" val="4255314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194194" y="3781583"/>
            <a:ext cx="9236805" cy="7999116"/>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3030200" y="342900"/>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5"/>
          <p:cNvSpPr txBox="1"/>
          <p:nvPr/>
        </p:nvSpPr>
        <p:spPr>
          <a:xfrm>
            <a:off x="0" y="0"/>
            <a:ext cx="11963400" cy="923330"/>
          </a:xfrm>
          <a:prstGeom prst="rect">
            <a:avLst/>
          </a:prstGeom>
          <a:solidFill>
            <a:srgbClr val="004651"/>
          </a:solidFill>
        </p:spPr>
        <p:txBody>
          <a:bodyPr wrap="square" lIns="0" tIns="0" rIns="0" bIns="0" rtlCol="0" anchor="t">
            <a:spAutoFit/>
          </a:bodyPr>
          <a:lstStyle/>
          <a:p>
            <a:pPr algn="ctr"/>
            <a:r>
              <a:rPr lang="en-US" sz="5400">
                <a:solidFill>
                  <a:schemeClr val="bg1"/>
                </a:solidFill>
                <a:latin typeface="Roboto" panose="020B0604020202020204" charset="0"/>
                <a:cs typeface="Roboto" panose="020B0604020202020204" charset="0"/>
              </a:rPr>
              <a:t>II. </a:t>
            </a:r>
            <a:r>
              <a:rPr lang="en-US" sz="5400" dirty="0">
                <a:solidFill>
                  <a:schemeClr val="bg1"/>
                </a:solidFill>
                <a:latin typeface="Roboto" panose="020B0604020202020204" charset="0"/>
                <a:cs typeface="Roboto" panose="020B0604020202020204" charset="0"/>
              </a:rPr>
              <a:t>CÁC </a:t>
            </a:r>
            <a:r>
              <a:rPr lang="en-US" sz="6000" dirty="0">
                <a:solidFill>
                  <a:schemeClr val="bg1"/>
                </a:solidFill>
                <a:latin typeface="Roboto" panose="020B0604020202020204" charset="0"/>
                <a:cs typeface="Roboto" panose="020B0604020202020204" charset="0"/>
              </a:rPr>
              <a:t>PHƯƠNG</a:t>
            </a:r>
            <a:r>
              <a:rPr lang="en-US" sz="5400" dirty="0">
                <a:solidFill>
                  <a:schemeClr val="bg1"/>
                </a:solidFill>
                <a:latin typeface="Roboto" panose="020B0604020202020204" charset="0"/>
                <a:cs typeface="Roboto" panose="020B0604020202020204" charset="0"/>
              </a:rPr>
              <a:t> PHÁP PHÂN ĐOẠN</a:t>
            </a:r>
          </a:p>
        </p:txBody>
      </p:sp>
      <p:grpSp>
        <p:nvGrpSpPr>
          <p:cNvPr id="23" name="Group 2"/>
          <p:cNvGrpSpPr/>
          <p:nvPr/>
        </p:nvGrpSpPr>
        <p:grpSpPr>
          <a:xfrm>
            <a:off x="6934200" y="6174766"/>
            <a:ext cx="7289363" cy="6312623"/>
            <a:chOff x="0" y="0"/>
            <a:chExt cx="3619627" cy="3134614"/>
          </a:xfrm>
          <a:solidFill>
            <a:srgbClr val="A4E473"/>
          </a:solidFill>
        </p:grpSpPr>
        <p:sp>
          <p:nvSpPr>
            <p:cNvPr id="24"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grpSp>
        <p:nvGrpSpPr>
          <p:cNvPr id="34" name="Group 33">
            <a:extLst>
              <a:ext uri="{FF2B5EF4-FFF2-40B4-BE49-F238E27FC236}">
                <a16:creationId xmlns:a16="http://schemas.microsoft.com/office/drawing/2014/main" id="{2C9711F7-8D6D-48CE-51D1-1A6B7D21BCCB}"/>
              </a:ext>
            </a:extLst>
          </p:cNvPr>
          <p:cNvGrpSpPr/>
          <p:nvPr/>
        </p:nvGrpSpPr>
        <p:grpSpPr>
          <a:xfrm>
            <a:off x="1165202" y="1514572"/>
            <a:ext cx="7696200" cy="6085861"/>
            <a:chOff x="1604871" y="2589064"/>
            <a:chExt cx="7556189" cy="6085861"/>
          </a:xfrm>
        </p:grpSpPr>
        <p:sp>
          <p:nvSpPr>
            <p:cNvPr id="26" name="Freeform: Shape 25">
              <a:extLst>
                <a:ext uri="{FF2B5EF4-FFF2-40B4-BE49-F238E27FC236}">
                  <a16:creationId xmlns:a16="http://schemas.microsoft.com/office/drawing/2014/main" id="{8CE5A273-27E2-9222-BF9D-70C4EAA33751}"/>
                </a:ext>
              </a:extLst>
            </p:cNvPr>
            <p:cNvSpPr/>
            <p:nvPr/>
          </p:nvSpPr>
          <p:spPr>
            <a:xfrm>
              <a:off x="1993051" y="2589064"/>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1. Phân ngưỡng ảnh</a:t>
              </a:r>
            </a:p>
          </p:txBody>
        </p:sp>
        <p:sp>
          <p:nvSpPr>
            <p:cNvPr id="29" name="Freeform: Shape 28">
              <a:extLst>
                <a:ext uri="{FF2B5EF4-FFF2-40B4-BE49-F238E27FC236}">
                  <a16:creationId xmlns:a16="http://schemas.microsoft.com/office/drawing/2014/main" id="{AB3A11C1-412B-3DFA-D213-24D71C3EC55C}"/>
                </a:ext>
              </a:extLst>
            </p:cNvPr>
            <p:cNvSpPr/>
            <p:nvPr/>
          </p:nvSpPr>
          <p:spPr>
            <a:xfrm>
              <a:off x="1993049" y="75784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5. Phân ngưỡng toàn cục</a:t>
              </a:r>
              <a:endParaRPr lang="en-US" sz="4800" dirty="0">
                <a:latin typeface="Roboto" panose="020B0604020202020204" charset="0"/>
                <a:cs typeface="Roboto" panose="020B0604020202020204" charset="0"/>
              </a:endParaRPr>
            </a:p>
          </p:txBody>
        </p:sp>
        <p:sp>
          <p:nvSpPr>
            <p:cNvPr id="30" name="Freeform: Shape 29">
              <a:extLst>
                <a:ext uri="{FF2B5EF4-FFF2-40B4-BE49-F238E27FC236}">
                  <a16:creationId xmlns:a16="http://schemas.microsoft.com/office/drawing/2014/main" id="{419D7722-C152-8D74-4071-EDDC9ECB06F4}"/>
                </a:ext>
              </a:extLst>
            </p:cNvPr>
            <p:cNvSpPr/>
            <p:nvPr/>
          </p:nvSpPr>
          <p:spPr>
            <a:xfrm>
              <a:off x="1993049" y="63331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4. Phân ngưỡng cục bộ</a:t>
              </a:r>
            </a:p>
          </p:txBody>
        </p:sp>
        <p:sp>
          <p:nvSpPr>
            <p:cNvPr id="31" name="Freeform: Shape 30">
              <a:extLst>
                <a:ext uri="{FF2B5EF4-FFF2-40B4-BE49-F238E27FC236}">
                  <a16:creationId xmlns:a16="http://schemas.microsoft.com/office/drawing/2014/main" id="{61D660EE-56FA-3B52-B0CC-C625F8D01B00}"/>
                </a:ext>
              </a:extLst>
            </p:cNvPr>
            <p:cNvSpPr/>
            <p:nvPr/>
          </p:nvSpPr>
          <p:spPr>
            <a:xfrm>
              <a:off x="1993050" y="50878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3. Ngưỡng kép</a:t>
              </a:r>
              <a:endParaRPr lang="en-US" sz="4800" dirty="0">
                <a:latin typeface="Roboto" panose="020B0604020202020204" charset="0"/>
                <a:cs typeface="Roboto" panose="020B0604020202020204" charset="0"/>
              </a:endParaRPr>
            </a:p>
          </p:txBody>
        </p:sp>
        <p:sp>
          <p:nvSpPr>
            <p:cNvPr id="32" name="Freeform: Shape 31">
              <a:extLst>
                <a:ext uri="{FF2B5EF4-FFF2-40B4-BE49-F238E27FC236}">
                  <a16:creationId xmlns:a16="http://schemas.microsoft.com/office/drawing/2014/main" id="{20B32D36-0F64-53CB-6597-236E9FAD3EF5}"/>
                </a:ext>
              </a:extLst>
            </p:cNvPr>
            <p:cNvSpPr/>
            <p:nvPr/>
          </p:nvSpPr>
          <p:spPr>
            <a:xfrm>
              <a:off x="1993051" y="3838467"/>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r>
                <a:rPr lang="en-US" sz="4800">
                  <a:latin typeface="Roboto" panose="020B0604020202020204" charset="0"/>
                  <a:cs typeface="Roboto" panose="020B0604020202020204" charset="0"/>
                </a:rPr>
                <a:t>2. Ngưỡng đơn</a:t>
              </a:r>
              <a:endParaRPr lang="en-US" sz="4800" dirty="0">
                <a:latin typeface="Roboto" panose="020B0604020202020204" charset="0"/>
                <a:cs typeface="Roboto" panose="020B0604020202020204" charset="0"/>
              </a:endParaRPr>
            </a:p>
          </p:txBody>
        </p:sp>
        <p:sp>
          <p:nvSpPr>
            <p:cNvPr id="33" name="Rectangle 32">
              <a:extLst>
                <a:ext uri="{FF2B5EF4-FFF2-40B4-BE49-F238E27FC236}">
                  <a16:creationId xmlns:a16="http://schemas.microsoft.com/office/drawing/2014/main" id="{D876A029-F0F0-A9F7-737E-671ED359E48D}"/>
                </a:ext>
              </a:extLst>
            </p:cNvPr>
            <p:cNvSpPr/>
            <p:nvPr/>
          </p:nvSpPr>
          <p:spPr>
            <a:xfrm>
              <a:off x="1604871" y="2589065"/>
              <a:ext cx="388177" cy="6085860"/>
            </a:xfrm>
            <a:prstGeom prst="rect">
              <a:avLst/>
            </a:pr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Roboto" panose="020B0604020202020204" charset="0"/>
              </a:endParaRPr>
            </a:p>
          </p:txBody>
        </p:sp>
      </p:grpSp>
    </p:spTree>
    <p:extLst>
      <p:ext uri="{BB962C8B-B14F-4D97-AF65-F5344CB8AC3E}">
        <p14:creationId xmlns:p14="http://schemas.microsoft.com/office/powerpoint/2010/main" val="685207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3487400" y="2316340"/>
            <a:ext cx="10142115" cy="8783119"/>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78200" y="-1181100"/>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1" name="Group 11"/>
          <p:cNvGrpSpPr/>
          <p:nvPr/>
        </p:nvGrpSpPr>
        <p:grpSpPr>
          <a:xfrm rot="-10800000">
            <a:off x="11674189" y="7807179"/>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3" name="TextBox 12"/>
          <p:cNvSpPr txBox="1"/>
          <p:nvPr/>
        </p:nvSpPr>
        <p:spPr>
          <a:xfrm>
            <a:off x="0" y="0"/>
            <a:ext cx="6439385" cy="923330"/>
          </a:xfrm>
          <a:prstGeom prst="rect">
            <a:avLst/>
          </a:prstGeom>
          <a:solidFill>
            <a:srgbClr val="004651"/>
          </a:solidFill>
        </p:spPr>
        <p:txBody>
          <a:bodyPr wrap="square" rtlCol="0">
            <a:spAutoFit/>
          </a:bodyPr>
          <a:lstStyle/>
          <a:p>
            <a:r>
              <a:rPr lang="en-US" sz="5400" dirty="0">
                <a:solidFill>
                  <a:schemeClr val="bg1"/>
                </a:solidFill>
                <a:latin typeface="Roboto" panose="020B0604020202020204" charset="0"/>
                <a:cs typeface="Roboto" panose="020B0604020202020204" charset="0"/>
              </a:rPr>
              <a:t>1. </a:t>
            </a:r>
            <a:r>
              <a:rPr lang="en-US" sz="5400" dirty="0" err="1">
                <a:solidFill>
                  <a:schemeClr val="bg1"/>
                </a:solidFill>
                <a:latin typeface="Roboto" panose="020B0604020202020204" charset="0"/>
                <a:cs typeface="Roboto" panose="020B0604020202020204" charset="0"/>
              </a:rPr>
              <a:t>Phân</a:t>
            </a:r>
            <a:r>
              <a:rPr lang="en-US" sz="5400" dirty="0">
                <a:solidFill>
                  <a:schemeClr val="bg1"/>
                </a:solidFill>
                <a:latin typeface="Roboto" panose="020B0604020202020204" charset="0"/>
                <a:cs typeface="Roboto" panose="020B0604020202020204" charset="0"/>
              </a:rPr>
              <a:t> </a:t>
            </a:r>
            <a:r>
              <a:rPr lang="en-US" sz="5400" dirty="0" err="1">
                <a:solidFill>
                  <a:schemeClr val="bg1"/>
                </a:solidFill>
                <a:latin typeface="Roboto" panose="020B0604020202020204" charset="0"/>
                <a:cs typeface="Roboto" panose="020B0604020202020204" charset="0"/>
              </a:rPr>
              <a:t>ngưỡng</a:t>
            </a:r>
            <a:r>
              <a:rPr lang="en-US" sz="5400" dirty="0">
                <a:solidFill>
                  <a:schemeClr val="bg1"/>
                </a:solidFill>
                <a:latin typeface="Roboto" panose="020B0604020202020204" charset="0"/>
                <a:cs typeface="Roboto" panose="020B0604020202020204" charset="0"/>
              </a:rPr>
              <a:t> </a:t>
            </a:r>
            <a:r>
              <a:rPr lang="en-US" sz="5400" dirty="0" err="1">
                <a:solidFill>
                  <a:schemeClr val="bg1"/>
                </a:solidFill>
                <a:latin typeface="Roboto" panose="020B0604020202020204" charset="0"/>
                <a:cs typeface="Roboto" panose="020B0604020202020204" charset="0"/>
              </a:rPr>
              <a:t>ảnh</a:t>
            </a:r>
            <a:endParaRPr lang="en-US" sz="5400" dirty="0">
              <a:solidFill>
                <a:schemeClr val="bg1"/>
              </a:solidFill>
              <a:latin typeface="Roboto" panose="020B0604020202020204" charset="0"/>
              <a:cs typeface="Roboto" panose="020B0604020202020204" charset="0"/>
            </a:endParaRPr>
          </a:p>
        </p:txBody>
      </p:sp>
      <p:sp>
        <p:nvSpPr>
          <p:cNvPr id="14" name="TextBox 13"/>
          <p:cNvSpPr txBox="1"/>
          <p:nvPr/>
        </p:nvSpPr>
        <p:spPr>
          <a:xfrm>
            <a:off x="1000230" y="1972996"/>
            <a:ext cx="9715985" cy="3170099"/>
          </a:xfrm>
          <a:prstGeom prst="rect">
            <a:avLst/>
          </a:prstGeom>
          <a:noFill/>
        </p:spPr>
        <p:txBody>
          <a:bodyPr wrap="square" rtlCol="0">
            <a:spAutoFit/>
          </a:bodyPr>
          <a:lstStyle/>
          <a:p>
            <a:r>
              <a:rPr lang="en-US" sz="4000">
                <a:latin typeface="Roboto" panose="020B0604020202020204" charset="0"/>
              </a:rPr>
              <a:t>	Là phương pháp cơ bản trong xử lý ảnh, để tạo một </a:t>
            </a:r>
            <a:r>
              <a:rPr lang="en-US" sz="4000" b="1">
                <a:latin typeface="Roboto" panose="020B0604020202020204" charset="0"/>
              </a:rPr>
              <a:t>ảnh nhị phân </a:t>
            </a:r>
            <a:r>
              <a:rPr lang="en-US" sz="4000">
                <a:latin typeface="Roboto" panose="020B0604020202020204" charset="0"/>
              </a:rPr>
              <a:t>từ một ảnh đa mức xám hay ảnh màu.</a:t>
            </a:r>
          </a:p>
          <a:p>
            <a:r>
              <a:rPr lang="en-US" sz="4000">
                <a:latin typeface="Roboto" panose="020B0604020202020204" charset="0"/>
              </a:rPr>
              <a:t>	</a:t>
            </a:r>
            <a:r>
              <a:rPr lang="en-US" sz="4000" i="1">
                <a:latin typeface="Roboto" panose="020B0604020202020204" charset="0"/>
              </a:rPr>
              <a:t>Th</a:t>
            </a:r>
            <a:r>
              <a:rPr lang="vi-VN" sz="4000" i="1"/>
              <a:t>ư</a:t>
            </a:r>
            <a:r>
              <a:rPr lang="en-US" sz="4000" i="1">
                <a:latin typeface="Roboto" panose="020B0604020202020204" charset="0"/>
              </a:rPr>
              <a:t>ờng dùng để </a:t>
            </a:r>
            <a:r>
              <a:rPr lang="en-US" sz="4000" b="1" i="1">
                <a:latin typeface="Roboto" panose="020B0604020202020204" charset="0"/>
              </a:rPr>
              <a:t>tách các vật thể </a:t>
            </a:r>
            <a:r>
              <a:rPr lang="en-US" sz="4000" i="1">
                <a:latin typeface="Roboto" panose="020B0604020202020204" charset="0"/>
              </a:rPr>
              <a:t>ra khỏi nền để hỗ trợ quá trình xử lý ảnh</a:t>
            </a:r>
          </a:p>
        </p:txBody>
      </p:sp>
      <p:sp>
        <p:nvSpPr>
          <p:cNvPr id="16" name="TextBox 15"/>
          <p:cNvSpPr txBox="1"/>
          <p:nvPr/>
        </p:nvSpPr>
        <p:spPr>
          <a:xfrm>
            <a:off x="794054" y="10742114"/>
            <a:ext cx="15977451" cy="584775"/>
          </a:xfrm>
          <a:prstGeom prst="rect">
            <a:avLst/>
          </a:prstGeom>
          <a:noFill/>
        </p:spPr>
        <p:txBody>
          <a:bodyPr wrap="none" rtlCol="0">
            <a:spAutoFit/>
          </a:bodyPr>
          <a:lstStyle/>
          <a:p>
            <a:r>
              <a:rPr lang="en-US" sz="3200" dirty="0" err="1">
                <a:latin typeface="Roboto" panose="020B0604020202020204" charset="0"/>
              </a:rPr>
              <a:t>Trong</a:t>
            </a:r>
            <a:r>
              <a:rPr lang="en-US" sz="3200" dirty="0">
                <a:latin typeface="Roboto" panose="020B0604020202020204" charset="0"/>
              </a:rPr>
              <a:t> </a:t>
            </a:r>
            <a:r>
              <a:rPr lang="en-US" sz="3200" dirty="0" err="1">
                <a:latin typeface="Roboto" panose="020B0604020202020204" charset="0"/>
              </a:rPr>
              <a:t>Matlab</a:t>
            </a:r>
            <a:r>
              <a:rPr lang="en-US" sz="3200" dirty="0">
                <a:latin typeface="Roboto" panose="020B0604020202020204" charset="0"/>
              </a:rPr>
              <a:t>, </a:t>
            </a:r>
            <a:r>
              <a:rPr lang="en-US" sz="3200" dirty="0" err="1">
                <a:latin typeface="Roboto" panose="020B0604020202020204" charset="0"/>
              </a:rPr>
              <a:t>chúng</a:t>
            </a:r>
            <a:r>
              <a:rPr lang="en-US" sz="3200" dirty="0">
                <a:latin typeface="Roboto" panose="020B0604020202020204" charset="0"/>
              </a:rPr>
              <a:t> ta </a:t>
            </a:r>
            <a:r>
              <a:rPr lang="en-US" sz="3200" dirty="0" err="1">
                <a:latin typeface="Roboto" panose="020B0604020202020204" charset="0"/>
              </a:rPr>
              <a:t>có</a:t>
            </a:r>
            <a:r>
              <a:rPr lang="en-US" sz="3200" dirty="0">
                <a:latin typeface="Roboto" panose="020B0604020202020204" charset="0"/>
              </a:rPr>
              <a:t> </a:t>
            </a:r>
            <a:r>
              <a:rPr lang="en-US" sz="3200" dirty="0" err="1">
                <a:latin typeface="Roboto" panose="020B0604020202020204" charset="0"/>
              </a:rPr>
              <a:t>thể</a:t>
            </a:r>
            <a:r>
              <a:rPr lang="en-US" sz="3200" dirty="0">
                <a:latin typeface="Roboto" panose="020B0604020202020204" charset="0"/>
              </a:rPr>
              <a:t> </a:t>
            </a:r>
            <a:r>
              <a:rPr lang="en-US" sz="3200" b="1" dirty="0" err="1">
                <a:latin typeface="Roboto" panose="020B0604020202020204" charset="0"/>
              </a:rPr>
              <a:t>sử</a:t>
            </a:r>
            <a:r>
              <a:rPr lang="en-US" sz="3200" b="1" dirty="0">
                <a:latin typeface="Roboto" panose="020B0604020202020204" charset="0"/>
              </a:rPr>
              <a:t> </a:t>
            </a:r>
            <a:r>
              <a:rPr lang="en-US" sz="3200" b="1" dirty="0" err="1">
                <a:latin typeface="Roboto" panose="020B0604020202020204" charset="0"/>
              </a:rPr>
              <a:t>dụng</a:t>
            </a:r>
            <a:r>
              <a:rPr lang="en-US" sz="3200" b="1" dirty="0">
                <a:latin typeface="Roboto" panose="020B0604020202020204" charset="0"/>
              </a:rPr>
              <a:t> </a:t>
            </a:r>
            <a:r>
              <a:rPr lang="en-US" sz="3200" b="1" dirty="0" err="1">
                <a:latin typeface="Roboto" panose="020B0604020202020204" charset="0"/>
              </a:rPr>
              <a:t>hàm</a:t>
            </a:r>
            <a:r>
              <a:rPr lang="en-US" sz="3200" b="1" dirty="0">
                <a:latin typeface="Roboto" panose="020B0604020202020204" charset="0"/>
              </a:rPr>
              <a:t> </a:t>
            </a:r>
            <a:r>
              <a:rPr lang="en-US" sz="3200" b="1" dirty="0" err="1">
                <a:latin typeface="Roboto" panose="020B0604020202020204" charset="0"/>
              </a:rPr>
              <a:t>imbinarize</a:t>
            </a:r>
            <a:r>
              <a:rPr lang="en-US" sz="3200" dirty="0">
                <a:latin typeface="Roboto" panose="020B0604020202020204" charset="0"/>
              </a:rPr>
              <a:t> </a:t>
            </a:r>
            <a:r>
              <a:rPr lang="en-US" sz="3200" dirty="0" err="1">
                <a:latin typeface="Roboto" panose="020B0604020202020204" charset="0"/>
              </a:rPr>
              <a:t>để</a:t>
            </a:r>
            <a:r>
              <a:rPr lang="en-US" sz="3200" dirty="0">
                <a:latin typeface="Roboto" panose="020B0604020202020204" charset="0"/>
              </a:rPr>
              <a:t> </a:t>
            </a:r>
            <a:r>
              <a:rPr lang="en-US" sz="3200" dirty="0" err="1">
                <a:latin typeface="Roboto" panose="020B0604020202020204" charset="0"/>
              </a:rPr>
              <a:t>thực</a:t>
            </a:r>
            <a:r>
              <a:rPr lang="en-US" sz="3200" dirty="0">
                <a:latin typeface="Roboto" panose="020B0604020202020204" charset="0"/>
              </a:rPr>
              <a:t> </a:t>
            </a:r>
            <a:r>
              <a:rPr lang="en-US" sz="3200" dirty="0" err="1">
                <a:latin typeface="Roboto" panose="020B0604020202020204" charset="0"/>
              </a:rPr>
              <a:t>hiện</a:t>
            </a:r>
            <a:r>
              <a:rPr lang="en-US" sz="3200" dirty="0">
                <a:latin typeface="Roboto" panose="020B0604020202020204" charset="0"/>
              </a:rPr>
              <a:t> </a:t>
            </a:r>
            <a:r>
              <a:rPr lang="en-US" sz="3200" dirty="0" err="1">
                <a:latin typeface="Roboto" panose="020B0604020202020204" charset="0"/>
              </a:rPr>
              <a:t>phân</a:t>
            </a:r>
            <a:r>
              <a:rPr lang="en-US" sz="3200" dirty="0">
                <a:latin typeface="Roboto" panose="020B0604020202020204" charset="0"/>
              </a:rPr>
              <a:t> </a:t>
            </a:r>
            <a:r>
              <a:rPr lang="en-US" sz="3200" dirty="0" err="1">
                <a:latin typeface="Roboto" panose="020B0604020202020204" charset="0"/>
              </a:rPr>
              <a:t>ngưỡng</a:t>
            </a:r>
            <a:r>
              <a:rPr lang="en-US" sz="3200" dirty="0">
                <a:latin typeface="Roboto" panose="020B0604020202020204" charset="0"/>
              </a:rPr>
              <a:t> </a:t>
            </a:r>
            <a:r>
              <a:rPr lang="en-US" sz="3200" dirty="0" err="1">
                <a:latin typeface="Roboto" panose="020B0604020202020204" charset="0"/>
              </a:rPr>
              <a:t>ảnh</a:t>
            </a:r>
            <a:r>
              <a:rPr lang="en-US" sz="3200" dirty="0">
                <a:latin typeface="Roboto" panose="020B0604020202020204" charset="0"/>
              </a:rPr>
              <a:t>. </a:t>
            </a:r>
          </a:p>
        </p:txBody>
      </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2"/>
          <a:stretch>
            <a:fillRect/>
          </a:stretch>
        </p:blipFill>
        <p:spPr>
          <a:xfrm>
            <a:off x="1000230" y="5225867"/>
            <a:ext cx="10933686" cy="4927859"/>
          </a:xfrm>
          <a:prstGeom prst="rect">
            <a:avLst/>
          </a:prstGeom>
          <a:effectLst>
            <a:softEdge rad="3175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3352800" y="5741181"/>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287240" y="7835823"/>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143000" y="2849398"/>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35474" y="8417593"/>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5" name="TextBox 14"/>
          <p:cNvSpPr txBox="1"/>
          <p:nvPr/>
        </p:nvSpPr>
        <p:spPr>
          <a:xfrm>
            <a:off x="0" y="0"/>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Roboto" panose="020B0604020202020204" charset="0"/>
                <a:cs typeface="Roboto" panose="020B0604020202020204" charset="0"/>
              </a:rPr>
              <a:t>2</a:t>
            </a:r>
            <a:r>
              <a:rPr lang="en-US" sz="5400">
                <a:solidFill>
                  <a:schemeClr val="bg1"/>
                </a:solidFill>
                <a:latin typeface="Roboto" panose="020B0604020202020204" charset="0"/>
                <a:cs typeface="Roboto" panose="020B0604020202020204" charset="0"/>
              </a:rPr>
              <a:t>. Ngưỡng đ</a:t>
            </a:r>
            <a:r>
              <a:rPr lang="vi-VN" sz="5400">
                <a:solidFill>
                  <a:schemeClr val="bg1"/>
                </a:solidFill>
                <a:latin typeface="Roboto" panose="020B0604020202020204" charset="0"/>
                <a:cs typeface="Roboto" panose="020B0604020202020204" charset="0"/>
              </a:rPr>
              <a:t>ơ</a:t>
            </a:r>
            <a:r>
              <a:rPr lang="en-US" sz="5400">
                <a:solidFill>
                  <a:schemeClr val="bg1"/>
                </a:solidFill>
                <a:latin typeface="Roboto" panose="020B0604020202020204" charset="0"/>
                <a:cs typeface="Roboto" panose="020B0604020202020204" charset="0"/>
              </a:rPr>
              <a:t>n</a:t>
            </a:r>
            <a:endParaRPr lang="en-US" sz="5400" dirty="0">
              <a:solidFill>
                <a:schemeClr val="bg1"/>
              </a:solidFill>
              <a:latin typeface="Roboto" panose="020B0604020202020204" charset="0"/>
              <a:cs typeface="Roboto" panose="020B0604020202020204" charset="0"/>
            </a:endParaRPr>
          </a:p>
        </p:txBody>
      </p:sp>
      <p:sp>
        <p:nvSpPr>
          <p:cNvPr id="2" name="TextBox 1"/>
          <p:cNvSpPr txBox="1"/>
          <p:nvPr/>
        </p:nvSpPr>
        <p:spPr>
          <a:xfrm>
            <a:off x="902661" y="2608554"/>
            <a:ext cx="9686973" cy="4401205"/>
          </a:xfrm>
          <a:prstGeom prst="rect">
            <a:avLst/>
          </a:prstGeom>
          <a:noFill/>
        </p:spPr>
        <p:txBody>
          <a:bodyPr wrap="square" rtlCol="0">
            <a:spAutoFit/>
          </a:bodyPr>
          <a:lstStyle/>
          <a:p>
            <a:pPr algn="just"/>
            <a:r>
              <a:rPr lang="en-US" sz="4000">
                <a:latin typeface="Roboto" panose="020B0604020202020204" charset="0"/>
                <a:ea typeface="Roboto" panose="020B0604020202020204" charset="0"/>
                <a:cs typeface="Roboto" panose="020B0604020202020204" charset="0"/>
              </a:rPr>
              <a:t>	</a:t>
            </a:r>
            <a:r>
              <a:rPr lang="en-US" sz="4000" b="1">
                <a:latin typeface="Roboto" panose="020B0604020202020204" charset="0"/>
                <a:ea typeface="Roboto" panose="020B0604020202020204" charset="0"/>
                <a:cs typeface="Roboto" panose="020B0604020202020204" charset="0"/>
              </a:rPr>
              <a:t>N</a:t>
            </a:r>
            <a:r>
              <a:rPr lang="en-US" sz="4000">
                <a:latin typeface="Roboto" panose="020B0604020202020204" charset="0"/>
                <a:ea typeface="Roboto" panose="020B0604020202020204" charset="0"/>
                <a:cs typeface="Roboto" panose="020B0604020202020204" charset="0"/>
              </a:rPr>
              <a:t>g</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ỡng đ</a:t>
            </a:r>
            <a:r>
              <a:rPr lang="vi-VN" sz="4000">
                <a:latin typeface="Roboto" panose="020B0604020202020204" charset="0"/>
                <a:ea typeface="Roboto" panose="020B0604020202020204" charset="0"/>
                <a:cs typeface="Roboto" panose="020B0604020202020204" charset="0"/>
              </a:rPr>
              <a:t>ơ</a:t>
            </a:r>
            <a:r>
              <a:rPr lang="en-US" sz="4000">
                <a:latin typeface="Roboto" panose="020B0604020202020204" charset="0"/>
                <a:ea typeface="Roboto" panose="020B0604020202020204" charset="0"/>
                <a:cs typeface="Roboto" panose="020B0604020202020204" charset="0"/>
              </a:rPr>
              <a:t>n còn đ</a:t>
            </a:r>
            <a:r>
              <a:rPr lang="vi-VN" sz="4000">
                <a:latin typeface="Roboto" panose="020B0604020202020204" charset="0"/>
                <a:ea typeface="Roboto" panose="020B0604020202020204" charset="0"/>
                <a:cs typeface="Roboto" panose="020B0604020202020204" charset="0"/>
              </a:rPr>
              <a:t>ư</a:t>
            </a:r>
            <a:r>
              <a:rPr lang="en-US" sz="4000">
                <a:latin typeface="Roboto" panose="020B0604020202020204" charset="0"/>
                <a:ea typeface="Roboto" panose="020B0604020202020204" charset="0"/>
                <a:cs typeface="Roboto" panose="020B0604020202020204" charset="0"/>
              </a:rPr>
              <a:t>ợc gọi là </a:t>
            </a:r>
            <a:r>
              <a:rPr lang="en-US" sz="4000" b="1">
                <a:latin typeface="Roboto" panose="020B0604020202020204" charset="0"/>
                <a:ea typeface="Roboto" panose="020B0604020202020204" charset="0"/>
                <a:cs typeface="Roboto" panose="020B0604020202020204" charset="0"/>
              </a:rPr>
              <a:t>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nhị phân</a:t>
            </a:r>
            <a:r>
              <a:rPr lang="en-US" sz="4000">
                <a:latin typeface="Roboto" panose="020B0604020202020204" charset="0"/>
                <a:ea typeface="Roboto" panose="020B0604020202020204" charset="0"/>
                <a:cs typeface="Roboto" panose="020B0604020202020204" charset="0"/>
              </a:rPr>
              <a:t>. </a:t>
            </a:r>
            <a:r>
              <a:rPr lang="vi-VN" sz="4000">
                <a:latin typeface="Roboto" panose="020B0604020202020204" charset="0"/>
                <a:ea typeface="Roboto" panose="020B0604020202020204" charset="0"/>
                <a:cs typeface="Roboto" panose="020B0604020202020204" charset="0"/>
              </a:rPr>
              <a:t>Kỹ thuật này đặt một giá trị ngưỡng và so sánh từng pixel với giá trị ngưỡng cụ thể đó.</a:t>
            </a:r>
            <a:endParaRPr lang="en-US" sz="4000">
              <a:latin typeface="Roboto" panose="020B0604020202020204" charset="0"/>
              <a:ea typeface="Roboto" panose="020B0604020202020204" charset="0"/>
              <a:cs typeface="Roboto" panose="020B0604020202020204" charset="0"/>
            </a:endParaRPr>
          </a:p>
          <a:p>
            <a:pPr algn="just"/>
            <a:r>
              <a:rPr lang="en-US" sz="4000">
                <a:latin typeface="Roboto" panose="020B0604020202020204" charset="0"/>
                <a:ea typeface="Roboto" panose="020B0604020202020204" charset="0"/>
                <a:cs typeface="Roboto" panose="020B0604020202020204" charset="0"/>
              </a:rPr>
              <a:t>	</a:t>
            </a:r>
            <a:r>
              <a:rPr lang="vi-VN" sz="4000" b="1">
                <a:latin typeface="Roboto" panose="020B0604020202020204" charset="0"/>
                <a:ea typeface="Roboto" panose="020B0604020202020204" charset="0"/>
                <a:cs typeface="Roboto" panose="020B0604020202020204" charset="0"/>
              </a:rPr>
              <a:t>N</a:t>
            </a:r>
            <a:r>
              <a:rPr lang="vi-VN" sz="4000">
                <a:latin typeface="Roboto" panose="020B0604020202020204" charset="0"/>
                <a:ea typeface="Roboto" panose="020B0604020202020204" charset="0"/>
                <a:cs typeface="Roboto" panose="020B0604020202020204" charset="0"/>
              </a:rPr>
              <a:t>ếu giá trị pixel </a:t>
            </a:r>
            <a:r>
              <a:rPr lang="vi-VN" sz="4000" b="1">
                <a:latin typeface="Roboto" panose="020B0604020202020204" charset="0"/>
                <a:ea typeface="Roboto" panose="020B0604020202020204" charset="0"/>
                <a:cs typeface="Roboto" panose="020B0604020202020204" charset="0"/>
              </a:rPr>
              <a:t>nhỏ hơn hoặc bằng</a:t>
            </a:r>
            <a:r>
              <a:rPr lang="vi-VN" sz="4000">
                <a:latin typeface="Roboto" panose="020B0604020202020204" charset="0"/>
                <a:ea typeface="Roboto" panose="020B0604020202020204" charset="0"/>
                <a:cs typeface="Roboto" panose="020B0604020202020204" charset="0"/>
              </a:rPr>
              <a:t> ngưỡng được chỉ định, thì giá trị pixel </a:t>
            </a:r>
            <a:r>
              <a:rPr lang="vi-VN" sz="4000" b="1">
                <a:latin typeface="Roboto" panose="020B0604020202020204" charset="0"/>
                <a:ea typeface="Roboto" panose="020B0604020202020204" charset="0"/>
                <a:cs typeface="Roboto" panose="020B0604020202020204" charset="0"/>
              </a:rPr>
              <a:t>được đặt thành 0 hoặc giá trị tối đa</a:t>
            </a:r>
            <a:r>
              <a:rPr lang="vi-VN" sz="4000">
                <a:latin typeface="Roboto" panose="020B0604020202020204" charset="0"/>
                <a:ea typeface="Roboto" panose="020B0604020202020204" charset="0"/>
                <a:cs typeface="Roboto" panose="020B0604020202020204" charset="0"/>
              </a:rPr>
              <a:t>.</a:t>
            </a:r>
            <a:endParaRPr lang="en-US" sz="4000">
              <a:latin typeface="Roboto" panose="020B0604020202020204" charset="0"/>
              <a:ea typeface="Roboto" panose="020B0604020202020204" charset="0"/>
              <a:cs typeface="Roboto" panose="020B0604020202020204" charset="0"/>
            </a:endParaRPr>
          </a:p>
        </p:txBody>
      </p:sp>
      <p:pic>
        <p:nvPicPr>
          <p:cNvPr id="18" name="Picture 17"/>
          <p:cNvPicPr/>
          <p:nvPr/>
        </p:nvPicPr>
        <p:blipFill rotWithShape="1">
          <a:blip r:embed="rId2"/>
          <a:srcRect l="11686" t="17293" r="7957" b="7788"/>
          <a:stretch/>
        </p:blipFill>
        <p:spPr>
          <a:xfrm>
            <a:off x="10589634" y="1550327"/>
            <a:ext cx="7469766" cy="6838462"/>
          </a:xfrm>
          <a:prstGeom prst="rect">
            <a:avLst/>
          </a:prstGeom>
          <a:effectLst>
            <a:softEdge rad="63500"/>
          </a:effectLst>
        </p:spPr>
      </p:pic>
    </p:spTree>
    <p:extLst>
      <p:ext uri="{BB962C8B-B14F-4D97-AF65-F5344CB8AC3E}">
        <p14:creationId xmlns:p14="http://schemas.microsoft.com/office/powerpoint/2010/main" val="2845057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11" name="Group 11"/>
          <p:cNvGrpSpPr/>
          <p:nvPr/>
        </p:nvGrpSpPr>
        <p:grpSpPr>
          <a:xfrm rot="12600000">
            <a:off x="-2190807" y="1113336"/>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6" name="TextBox 15"/>
          <p:cNvSpPr txBox="1"/>
          <p:nvPr/>
        </p:nvSpPr>
        <p:spPr>
          <a:xfrm>
            <a:off x="794054" y="10742114"/>
            <a:ext cx="15977451" cy="584775"/>
          </a:xfrm>
          <a:prstGeom prst="rect">
            <a:avLst/>
          </a:prstGeom>
          <a:noFill/>
        </p:spPr>
        <p:txBody>
          <a:bodyPr wrap="none" rtlCol="0">
            <a:spAutoFit/>
          </a:bodyPr>
          <a:lstStyle/>
          <a:p>
            <a:r>
              <a:rPr lang="en-US" sz="3200" dirty="0" err="1">
                <a:latin typeface="Roboto" panose="020B0604020202020204" charset="0"/>
              </a:rPr>
              <a:t>Trong</a:t>
            </a:r>
            <a:r>
              <a:rPr lang="en-US" sz="3200" dirty="0">
                <a:latin typeface="Roboto" panose="020B0604020202020204" charset="0"/>
              </a:rPr>
              <a:t> </a:t>
            </a:r>
            <a:r>
              <a:rPr lang="en-US" sz="3200" dirty="0" err="1">
                <a:latin typeface="Roboto" panose="020B0604020202020204" charset="0"/>
              </a:rPr>
              <a:t>Matlab</a:t>
            </a:r>
            <a:r>
              <a:rPr lang="en-US" sz="3200" dirty="0">
                <a:latin typeface="Roboto" panose="020B0604020202020204" charset="0"/>
              </a:rPr>
              <a:t>, </a:t>
            </a:r>
            <a:r>
              <a:rPr lang="en-US" sz="3200" dirty="0" err="1">
                <a:latin typeface="Roboto" panose="020B0604020202020204" charset="0"/>
              </a:rPr>
              <a:t>chúng</a:t>
            </a:r>
            <a:r>
              <a:rPr lang="en-US" sz="3200" dirty="0">
                <a:latin typeface="Roboto" panose="020B0604020202020204" charset="0"/>
              </a:rPr>
              <a:t> ta </a:t>
            </a:r>
            <a:r>
              <a:rPr lang="en-US" sz="3200" dirty="0" err="1">
                <a:latin typeface="Roboto" panose="020B0604020202020204" charset="0"/>
              </a:rPr>
              <a:t>có</a:t>
            </a:r>
            <a:r>
              <a:rPr lang="en-US" sz="3200" dirty="0">
                <a:latin typeface="Roboto" panose="020B0604020202020204" charset="0"/>
              </a:rPr>
              <a:t> </a:t>
            </a:r>
            <a:r>
              <a:rPr lang="en-US" sz="3200" dirty="0" err="1">
                <a:latin typeface="Roboto" panose="020B0604020202020204" charset="0"/>
              </a:rPr>
              <a:t>thể</a:t>
            </a:r>
            <a:r>
              <a:rPr lang="en-US" sz="3200" dirty="0">
                <a:latin typeface="Roboto" panose="020B0604020202020204" charset="0"/>
              </a:rPr>
              <a:t> </a:t>
            </a:r>
            <a:r>
              <a:rPr lang="en-US" sz="3200" b="1" dirty="0" err="1">
                <a:latin typeface="Roboto" panose="020B0604020202020204" charset="0"/>
              </a:rPr>
              <a:t>sử</a:t>
            </a:r>
            <a:r>
              <a:rPr lang="en-US" sz="3200" b="1" dirty="0">
                <a:latin typeface="Roboto" panose="020B0604020202020204" charset="0"/>
              </a:rPr>
              <a:t> </a:t>
            </a:r>
            <a:r>
              <a:rPr lang="en-US" sz="3200" b="1" dirty="0" err="1">
                <a:latin typeface="Roboto" panose="020B0604020202020204" charset="0"/>
              </a:rPr>
              <a:t>dụng</a:t>
            </a:r>
            <a:r>
              <a:rPr lang="en-US" sz="3200" b="1" dirty="0">
                <a:latin typeface="Roboto" panose="020B0604020202020204" charset="0"/>
              </a:rPr>
              <a:t> </a:t>
            </a:r>
            <a:r>
              <a:rPr lang="en-US" sz="3200" b="1" dirty="0" err="1">
                <a:latin typeface="Roboto" panose="020B0604020202020204" charset="0"/>
              </a:rPr>
              <a:t>hàm</a:t>
            </a:r>
            <a:r>
              <a:rPr lang="en-US" sz="3200" b="1" dirty="0">
                <a:latin typeface="Roboto" panose="020B0604020202020204" charset="0"/>
              </a:rPr>
              <a:t> </a:t>
            </a:r>
            <a:r>
              <a:rPr lang="en-US" sz="3200" b="1" dirty="0" err="1">
                <a:latin typeface="Roboto" panose="020B0604020202020204" charset="0"/>
              </a:rPr>
              <a:t>imbinarize</a:t>
            </a:r>
            <a:r>
              <a:rPr lang="en-US" sz="3200" dirty="0">
                <a:latin typeface="Roboto" panose="020B0604020202020204" charset="0"/>
              </a:rPr>
              <a:t> </a:t>
            </a:r>
            <a:r>
              <a:rPr lang="en-US" sz="3200" dirty="0" err="1">
                <a:latin typeface="Roboto" panose="020B0604020202020204" charset="0"/>
              </a:rPr>
              <a:t>để</a:t>
            </a:r>
            <a:r>
              <a:rPr lang="en-US" sz="3200" dirty="0">
                <a:latin typeface="Roboto" panose="020B0604020202020204" charset="0"/>
              </a:rPr>
              <a:t> </a:t>
            </a:r>
            <a:r>
              <a:rPr lang="en-US" sz="3200" dirty="0" err="1">
                <a:latin typeface="Roboto" panose="020B0604020202020204" charset="0"/>
              </a:rPr>
              <a:t>thực</a:t>
            </a:r>
            <a:r>
              <a:rPr lang="en-US" sz="3200" dirty="0">
                <a:latin typeface="Roboto" panose="020B0604020202020204" charset="0"/>
              </a:rPr>
              <a:t> </a:t>
            </a:r>
            <a:r>
              <a:rPr lang="en-US" sz="3200" dirty="0" err="1">
                <a:latin typeface="Roboto" panose="020B0604020202020204" charset="0"/>
              </a:rPr>
              <a:t>hiện</a:t>
            </a:r>
            <a:r>
              <a:rPr lang="en-US" sz="3200" dirty="0">
                <a:latin typeface="Roboto" panose="020B0604020202020204" charset="0"/>
              </a:rPr>
              <a:t> </a:t>
            </a:r>
            <a:r>
              <a:rPr lang="en-US" sz="3200" dirty="0" err="1">
                <a:latin typeface="Roboto" panose="020B0604020202020204" charset="0"/>
              </a:rPr>
              <a:t>phân</a:t>
            </a:r>
            <a:r>
              <a:rPr lang="en-US" sz="3200" dirty="0">
                <a:latin typeface="Roboto" panose="020B0604020202020204" charset="0"/>
              </a:rPr>
              <a:t> </a:t>
            </a:r>
            <a:r>
              <a:rPr lang="en-US" sz="3200" dirty="0" err="1">
                <a:latin typeface="Roboto" panose="020B0604020202020204" charset="0"/>
              </a:rPr>
              <a:t>ngưỡng</a:t>
            </a:r>
            <a:r>
              <a:rPr lang="en-US" sz="3200" dirty="0">
                <a:latin typeface="Roboto" panose="020B0604020202020204" charset="0"/>
              </a:rPr>
              <a:t> </a:t>
            </a:r>
            <a:r>
              <a:rPr lang="en-US" sz="3200" dirty="0" err="1">
                <a:latin typeface="Roboto" panose="020B0604020202020204" charset="0"/>
              </a:rPr>
              <a:t>ảnh</a:t>
            </a:r>
            <a:r>
              <a:rPr lang="en-US" sz="3200" dirty="0">
                <a:latin typeface="Roboto" panose="020B0604020202020204" charset="0"/>
              </a:rPr>
              <a:t>. </a:t>
            </a:r>
          </a:p>
        </p:txBody>
      </p:sp>
      <p:pic>
        <p:nvPicPr>
          <p:cNvPr id="8" name="Picture 7">
            <a:extLst>
              <a:ext uri="{FF2B5EF4-FFF2-40B4-BE49-F238E27FC236}">
                <a16:creationId xmlns:a16="http://schemas.microsoft.com/office/drawing/2014/main" id="{610902FB-70A7-48F5-9422-5805B7872AA1}"/>
              </a:ext>
            </a:extLst>
          </p:cNvPr>
          <p:cNvPicPr>
            <a:picLocks noChangeAspect="1"/>
          </p:cNvPicPr>
          <p:nvPr/>
        </p:nvPicPr>
        <p:blipFill>
          <a:blip r:embed="rId2"/>
          <a:stretch>
            <a:fillRect/>
          </a:stretch>
        </p:blipFill>
        <p:spPr>
          <a:xfrm>
            <a:off x="6822780" y="1183571"/>
            <a:ext cx="11961781" cy="5391226"/>
          </a:xfrm>
          <a:prstGeom prst="rect">
            <a:avLst/>
          </a:prstGeom>
          <a:effectLst>
            <a:softEdge rad="317500"/>
          </a:effectLst>
        </p:spPr>
      </p:pic>
      <p:pic>
        <p:nvPicPr>
          <p:cNvPr id="9" name="Picture 8">
            <a:extLst>
              <a:ext uri="{FF2B5EF4-FFF2-40B4-BE49-F238E27FC236}">
                <a16:creationId xmlns:a16="http://schemas.microsoft.com/office/drawing/2014/main" id="{EE3EE423-2179-44D2-BA08-C1BB5BED30EC}"/>
              </a:ext>
            </a:extLst>
          </p:cNvPr>
          <p:cNvPicPr>
            <a:picLocks noChangeAspect="1"/>
          </p:cNvPicPr>
          <p:nvPr/>
        </p:nvPicPr>
        <p:blipFill>
          <a:blip r:embed="rId3"/>
          <a:stretch>
            <a:fillRect/>
          </a:stretch>
        </p:blipFill>
        <p:spPr>
          <a:xfrm>
            <a:off x="6732976" y="5968858"/>
            <a:ext cx="11931854" cy="4595919"/>
          </a:xfrm>
          <a:prstGeom prst="rect">
            <a:avLst/>
          </a:prstGeom>
          <a:effectLst>
            <a:softEdge rad="317500"/>
          </a:effectLst>
        </p:spPr>
      </p:pic>
      <p:grpSp>
        <p:nvGrpSpPr>
          <p:cNvPr id="4" name="Group 4"/>
          <p:cNvGrpSpPr/>
          <p:nvPr/>
        </p:nvGrpSpPr>
        <p:grpSpPr>
          <a:xfrm rot="-10800000">
            <a:off x="16403722" y="-1901476"/>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 name="Group 2"/>
          <p:cNvGrpSpPr/>
          <p:nvPr/>
        </p:nvGrpSpPr>
        <p:grpSpPr>
          <a:xfrm rot="-10800000">
            <a:off x="-5801631" y="2167586"/>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 name="TextBox 9">
            <a:extLst>
              <a:ext uri="{FF2B5EF4-FFF2-40B4-BE49-F238E27FC236}">
                <a16:creationId xmlns:a16="http://schemas.microsoft.com/office/drawing/2014/main" id="{2CFFC38F-2889-4AA9-8BE3-27FE3B927FE3}"/>
              </a:ext>
            </a:extLst>
          </p:cNvPr>
          <p:cNvSpPr txBox="1"/>
          <p:nvPr/>
        </p:nvSpPr>
        <p:spPr>
          <a:xfrm>
            <a:off x="1909272" y="2848440"/>
            <a:ext cx="5288850" cy="2862322"/>
          </a:xfrm>
          <a:prstGeom prst="rect">
            <a:avLst/>
          </a:prstGeom>
          <a:noFill/>
        </p:spPr>
        <p:txBody>
          <a:bodyPr wrap="square" rtlCol="0">
            <a:spAutoFit/>
          </a:bodyPr>
          <a:lstStyle/>
          <a:p>
            <a:r>
              <a:rPr lang="en-US" sz="3600" b="1">
                <a:solidFill>
                  <a:srgbClr val="0070C0"/>
                </a:solidFill>
                <a:latin typeface="Roboto" panose="020B0604020202020204" charset="0"/>
              </a:rPr>
              <a:t>img</a:t>
            </a:r>
            <a:r>
              <a:rPr lang="en-US" sz="3600" b="1">
                <a:latin typeface="Roboto" panose="020B0604020202020204" charset="0"/>
              </a:rPr>
              <a:t>=</a:t>
            </a:r>
            <a:r>
              <a:rPr lang="en-US" sz="3600" b="1">
                <a:solidFill>
                  <a:srgbClr val="00A181"/>
                </a:solidFill>
                <a:latin typeface="Roboto" panose="020B0604020202020204" charset="0"/>
              </a:rPr>
              <a:t>imread</a:t>
            </a:r>
            <a:r>
              <a:rPr lang="en-US" sz="3600" b="1">
                <a:solidFill>
                  <a:srgbClr val="FFCC00"/>
                </a:solidFill>
                <a:latin typeface="Roboto" panose="020B0604020202020204" charset="0"/>
              </a:rPr>
              <a:t>(</a:t>
            </a:r>
            <a:r>
              <a:rPr lang="en-US" sz="3600" b="1">
                <a:solidFill>
                  <a:schemeClr val="accent6">
                    <a:lumMod val="75000"/>
                  </a:schemeClr>
                </a:solidFill>
                <a:latin typeface="Roboto" panose="020B0604020202020204" charset="0"/>
              </a:rPr>
              <a:t>'coins.png'</a:t>
            </a:r>
            <a:r>
              <a:rPr lang="en-US" sz="3600" b="1">
                <a:solidFill>
                  <a:srgbClr val="FFCC00"/>
                </a:solidFill>
                <a:latin typeface="Roboto" panose="020B0604020202020204" charset="0"/>
              </a:rPr>
              <a:t>)</a:t>
            </a:r>
            <a:r>
              <a:rPr lang="en-US" sz="3600" b="1">
                <a:latin typeface="Roboto" panose="020B0604020202020204" charset="0"/>
              </a:rPr>
              <a:t>;</a:t>
            </a:r>
          </a:p>
          <a:p>
            <a:r>
              <a:rPr lang="en-US" sz="3600" b="1">
                <a:solidFill>
                  <a:srgbClr val="00A181"/>
                </a:solidFill>
                <a:latin typeface="Roboto" panose="020B0604020202020204" charset="0"/>
              </a:rPr>
              <a:t>subplot</a:t>
            </a:r>
            <a:r>
              <a:rPr lang="en-US" sz="3600" b="1">
                <a:solidFill>
                  <a:srgbClr val="FFCC00"/>
                </a:solidFill>
                <a:latin typeface="Roboto" panose="020B0604020202020204" charset="0"/>
              </a:rPr>
              <a:t>(</a:t>
            </a:r>
            <a:r>
              <a:rPr lang="en-US" sz="3600" b="1">
                <a:solidFill>
                  <a:srgbClr val="FF0000"/>
                </a:solidFill>
                <a:latin typeface="Roboto" panose="020B0604020202020204" charset="0"/>
              </a:rPr>
              <a:t>1</a:t>
            </a:r>
            <a:r>
              <a:rPr lang="en-US" sz="3600" b="1">
                <a:latin typeface="Roboto" panose="020B0604020202020204" charset="0"/>
              </a:rPr>
              <a:t>,</a:t>
            </a:r>
            <a:r>
              <a:rPr lang="en-US" sz="3600" b="1">
                <a:solidFill>
                  <a:srgbClr val="FF0000"/>
                </a:solidFill>
                <a:latin typeface="Roboto" panose="020B0604020202020204" charset="0"/>
              </a:rPr>
              <a:t>2</a:t>
            </a:r>
            <a:r>
              <a:rPr lang="en-US" sz="3600" b="1">
                <a:latin typeface="Roboto" panose="020B0604020202020204" charset="0"/>
              </a:rPr>
              <a:t>,</a:t>
            </a:r>
            <a:r>
              <a:rPr lang="en-US" sz="3600" b="1">
                <a:solidFill>
                  <a:srgbClr val="FF0000"/>
                </a:solidFill>
                <a:latin typeface="Roboto" panose="020B0604020202020204" charset="0"/>
              </a:rPr>
              <a:t>1</a:t>
            </a:r>
            <a:r>
              <a:rPr lang="en-US" sz="3600" b="1">
                <a:solidFill>
                  <a:srgbClr val="FFCC00"/>
                </a:solidFill>
                <a:latin typeface="Roboto" panose="020B0604020202020204" charset="0"/>
              </a:rPr>
              <a:t>)</a:t>
            </a:r>
            <a:endParaRPr lang="en-US" sz="3600" b="1">
              <a:latin typeface="Roboto" panose="020B0604020202020204" charset="0"/>
            </a:endParaRPr>
          </a:p>
          <a:p>
            <a:r>
              <a:rPr lang="en-US" sz="3600" b="1">
                <a:solidFill>
                  <a:srgbClr val="00A181"/>
                </a:solidFill>
                <a:latin typeface="Roboto" panose="020B0604020202020204" charset="0"/>
              </a:rPr>
              <a:t>imshow</a:t>
            </a:r>
            <a:r>
              <a:rPr lang="en-US" sz="3600" b="1">
                <a:solidFill>
                  <a:srgbClr val="FFCC00"/>
                </a:solidFill>
                <a:latin typeface="Roboto" panose="020B0604020202020204" charset="0"/>
              </a:rPr>
              <a:t>(</a:t>
            </a:r>
            <a:r>
              <a:rPr lang="en-US" sz="3600" b="1">
                <a:solidFill>
                  <a:srgbClr val="0070C0"/>
                </a:solidFill>
                <a:latin typeface="Roboto" panose="020B0604020202020204" charset="0"/>
              </a:rPr>
              <a:t>img</a:t>
            </a:r>
            <a:r>
              <a:rPr lang="en-US" sz="3600" b="1">
                <a:solidFill>
                  <a:srgbClr val="FFCC00"/>
                </a:solidFill>
                <a:latin typeface="Roboto" panose="020B0604020202020204" charset="0"/>
              </a:rPr>
              <a:t>)</a:t>
            </a:r>
          </a:p>
          <a:p>
            <a:r>
              <a:rPr lang="en-US" sz="3600" b="1">
                <a:solidFill>
                  <a:srgbClr val="00A181"/>
                </a:solidFill>
                <a:latin typeface="Roboto" panose="020B0604020202020204" charset="0"/>
              </a:rPr>
              <a:t>subplot</a:t>
            </a:r>
            <a:r>
              <a:rPr lang="en-US" sz="3600" b="1">
                <a:solidFill>
                  <a:srgbClr val="FFCC00"/>
                </a:solidFill>
                <a:latin typeface="Roboto" panose="020B0604020202020204" charset="0"/>
              </a:rPr>
              <a:t>(</a:t>
            </a:r>
            <a:r>
              <a:rPr lang="en-US" sz="3600" b="1">
                <a:solidFill>
                  <a:srgbClr val="FF0000"/>
                </a:solidFill>
                <a:latin typeface="Roboto" panose="020B0604020202020204" charset="0"/>
              </a:rPr>
              <a:t>1</a:t>
            </a:r>
            <a:r>
              <a:rPr lang="en-US" sz="3600" b="1">
                <a:latin typeface="Roboto" panose="020B0604020202020204" charset="0"/>
              </a:rPr>
              <a:t>,</a:t>
            </a:r>
            <a:r>
              <a:rPr lang="en-US" sz="3600" b="1">
                <a:solidFill>
                  <a:srgbClr val="FF0000"/>
                </a:solidFill>
                <a:latin typeface="Roboto" panose="020B0604020202020204" charset="0"/>
              </a:rPr>
              <a:t>2</a:t>
            </a:r>
            <a:r>
              <a:rPr lang="en-US" sz="3600" b="1">
                <a:latin typeface="Roboto" panose="020B0604020202020204" charset="0"/>
              </a:rPr>
              <a:t>,</a:t>
            </a:r>
            <a:r>
              <a:rPr lang="en-US" sz="3600" b="1">
                <a:solidFill>
                  <a:srgbClr val="FF0000"/>
                </a:solidFill>
                <a:latin typeface="Roboto" panose="020B0604020202020204" charset="0"/>
              </a:rPr>
              <a:t>2</a:t>
            </a:r>
            <a:r>
              <a:rPr lang="en-US" sz="3600" b="1">
                <a:solidFill>
                  <a:srgbClr val="FFCC00"/>
                </a:solidFill>
                <a:latin typeface="Roboto" panose="020B0604020202020204" charset="0"/>
              </a:rPr>
              <a:t>)</a:t>
            </a:r>
            <a:endParaRPr lang="en-US" sz="3600" b="1">
              <a:latin typeface="Roboto" panose="020B0604020202020204" charset="0"/>
            </a:endParaRPr>
          </a:p>
          <a:p>
            <a:r>
              <a:rPr lang="en-US" sz="3600" b="1">
                <a:solidFill>
                  <a:srgbClr val="00A181"/>
                </a:solidFill>
                <a:latin typeface="Roboto" panose="020B0604020202020204" charset="0"/>
              </a:rPr>
              <a:t>imshow</a:t>
            </a:r>
            <a:r>
              <a:rPr lang="en-US" sz="3600" b="1">
                <a:solidFill>
                  <a:srgbClr val="FFCC00"/>
                </a:solidFill>
                <a:latin typeface="Roboto" panose="020B0604020202020204" charset="0"/>
              </a:rPr>
              <a:t>(</a:t>
            </a:r>
            <a:r>
              <a:rPr lang="en-US" sz="3600" b="1">
                <a:solidFill>
                  <a:srgbClr val="0070C0"/>
                </a:solidFill>
                <a:latin typeface="Roboto" panose="020B0604020202020204" charset="0"/>
              </a:rPr>
              <a:t>img</a:t>
            </a:r>
            <a:r>
              <a:rPr lang="en-US" sz="3600" b="1">
                <a:latin typeface="Roboto" panose="020B0604020202020204" charset="0"/>
              </a:rPr>
              <a:t>&gt;</a:t>
            </a:r>
            <a:r>
              <a:rPr lang="en-US" sz="3600" b="1">
                <a:solidFill>
                  <a:srgbClr val="FF0000"/>
                </a:solidFill>
                <a:latin typeface="Roboto" panose="020B0604020202020204" charset="0"/>
              </a:rPr>
              <a:t>100</a:t>
            </a:r>
            <a:r>
              <a:rPr lang="en-US" sz="3600" b="1">
                <a:solidFill>
                  <a:srgbClr val="FFCC00"/>
                </a:solidFill>
                <a:latin typeface="Roboto" panose="020B0604020202020204" charset="0"/>
              </a:rPr>
              <a:t>)</a:t>
            </a:r>
          </a:p>
        </p:txBody>
      </p:sp>
      <p:sp>
        <p:nvSpPr>
          <p:cNvPr id="20" name="TextBox 19">
            <a:extLst>
              <a:ext uri="{FF2B5EF4-FFF2-40B4-BE49-F238E27FC236}">
                <a16:creationId xmlns:a16="http://schemas.microsoft.com/office/drawing/2014/main" id="{27C77525-6D2A-45A0-9905-7F14E9864261}"/>
              </a:ext>
            </a:extLst>
          </p:cNvPr>
          <p:cNvSpPr txBox="1"/>
          <p:nvPr/>
        </p:nvSpPr>
        <p:spPr>
          <a:xfrm>
            <a:off x="1259200" y="6350857"/>
            <a:ext cx="5938922" cy="3970318"/>
          </a:xfrm>
          <a:prstGeom prst="rect">
            <a:avLst/>
          </a:prstGeom>
          <a:noFill/>
        </p:spPr>
        <p:txBody>
          <a:bodyPr wrap="square" rtlCol="0">
            <a:spAutoFit/>
          </a:bodyPr>
          <a:lstStyle/>
          <a:p>
            <a:r>
              <a:rPr lang="en-US" sz="3600" b="1">
                <a:solidFill>
                  <a:srgbClr val="FFCC00"/>
                </a:solidFill>
                <a:latin typeface="Roboto" panose="020B0604020202020204" charset="0"/>
              </a:rPr>
              <a:t>[</a:t>
            </a:r>
            <a:r>
              <a:rPr lang="en-US" sz="3600" b="1">
                <a:solidFill>
                  <a:srgbClr val="0070C0"/>
                </a:solidFill>
                <a:latin typeface="Roboto" panose="020B0604020202020204" charset="0"/>
              </a:rPr>
              <a:t>img</a:t>
            </a:r>
            <a:r>
              <a:rPr lang="en-US" sz="3600" b="1">
                <a:latin typeface="Roboto" panose="020B0604020202020204" charset="0"/>
              </a:rPr>
              <a:t>,</a:t>
            </a:r>
            <a:r>
              <a:rPr lang="en-US" sz="3600" b="1">
                <a:solidFill>
                  <a:srgbClr val="0070C0"/>
                </a:solidFill>
                <a:latin typeface="Roboto" panose="020B0604020202020204" charset="0"/>
              </a:rPr>
              <a:t>map</a:t>
            </a:r>
            <a:r>
              <a:rPr lang="en-US" sz="3600" b="1">
                <a:solidFill>
                  <a:srgbClr val="FFCC00"/>
                </a:solidFill>
                <a:latin typeface="Roboto" panose="020B0604020202020204" charset="0"/>
              </a:rPr>
              <a:t>]</a:t>
            </a:r>
            <a:r>
              <a:rPr lang="en-US" sz="3600" b="1">
                <a:latin typeface="Roboto" panose="020B0604020202020204" charset="0"/>
              </a:rPr>
              <a:t>=</a:t>
            </a:r>
            <a:r>
              <a:rPr lang="en-US" sz="3600" b="1">
                <a:solidFill>
                  <a:srgbClr val="00A181"/>
                </a:solidFill>
                <a:latin typeface="Roboto" panose="020B0604020202020204" charset="0"/>
              </a:rPr>
              <a:t>imread</a:t>
            </a:r>
            <a:r>
              <a:rPr lang="en-US" sz="3600" b="1">
                <a:solidFill>
                  <a:srgbClr val="FFCC00"/>
                </a:solidFill>
                <a:latin typeface="Roboto" panose="020B0604020202020204" charset="0"/>
              </a:rPr>
              <a:t>(</a:t>
            </a:r>
            <a:r>
              <a:rPr lang="en-US" sz="3600" b="1">
                <a:solidFill>
                  <a:schemeClr val="accent6">
                    <a:lumMod val="75000"/>
                  </a:schemeClr>
                </a:solidFill>
                <a:latin typeface="Roboto" panose="020B0604020202020204" charset="0"/>
              </a:rPr>
              <a:t>'trees.tif'</a:t>
            </a:r>
            <a:r>
              <a:rPr lang="en-US" sz="3600" b="1">
                <a:solidFill>
                  <a:srgbClr val="FFCC00"/>
                </a:solidFill>
                <a:latin typeface="Roboto" panose="020B0604020202020204" charset="0"/>
              </a:rPr>
              <a:t>)</a:t>
            </a:r>
            <a:r>
              <a:rPr lang="en-US" sz="3600" b="1">
                <a:latin typeface="Roboto" panose="020B0604020202020204" charset="0"/>
              </a:rPr>
              <a:t>;</a:t>
            </a:r>
          </a:p>
          <a:p>
            <a:r>
              <a:rPr lang="en-US" sz="3600" b="1">
                <a:solidFill>
                  <a:srgbClr val="0070C0"/>
                </a:solidFill>
                <a:latin typeface="Roboto" panose="020B0604020202020204" charset="0"/>
              </a:rPr>
              <a:t>new</a:t>
            </a:r>
            <a:r>
              <a:rPr lang="en-US" sz="3600" b="1">
                <a:latin typeface="Roboto" panose="020B0604020202020204" charset="0"/>
              </a:rPr>
              <a:t>=</a:t>
            </a:r>
            <a:r>
              <a:rPr lang="en-US" sz="3600" b="1">
                <a:solidFill>
                  <a:srgbClr val="00A181"/>
                </a:solidFill>
                <a:latin typeface="Roboto" panose="020B0604020202020204" charset="0"/>
              </a:rPr>
              <a:t>ind2gray</a:t>
            </a:r>
            <a:r>
              <a:rPr lang="en-US" sz="3600" b="1">
                <a:solidFill>
                  <a:srgbClr val="FFCC00"/>
                </a:solidFill>
                <a:latin typeface="Roboto" panose="020B0604020202020204" charset="0"/>
              </a:rPr>
              <a:t>(</a:t>
            </a:r>
            <a:r>
              <a:rPr lang="en-US" sz="3600" b="1">
                <a:solidFill>
                  <a:srgbClr val="0070C0"/>
                </a:solidFill>
                <a:latin typeface="Roboto" panose="020B0604020202020204" charset="0"/>
              </a:rPr>
              <a:t>img</a:t>
            </a:r>
            <a:r>
              <a:rPr lang="en-US" sz="3600" b="1">
                <a:latin typeface="Roboto" panose="020B0604020202020204" charset="0"/>
              </a:rPr>
              <a:t>,</a:t>
            </a:r>
            <a:r>
              <a:rPr lang="en-US" sz="3600" b="1">
                <a:solidFill>
                  <a:srgbClr val="0070C0"/>
                </a:solidFill>
                <a:latin typeface="Roboto" panose="020B0604020202020204" charset="0"/>
              </a:rPr>
              <a:t>map</a:t>
            </a:r>
            <a:r>
              <a:rPr lang="en-US" sz="3600" b="1">
                <a:solidFill>
                  <a:srgbClr val="FFCC00"/>
                </a:solidFill>
                <a:latin typeface="Roboto" panose="020B0604020202020204" charset="0"/>
              </a:rPr>
              <a:t>)</a:t>
            </a:r>
            <a:r>
              <a:rPr lang="en-US" sz="3600" b="1">
                <a:latin typeface="Roboto" panose="020B0604020202020204" charset="0"/>
              </a:rPr>
              <a:t>;</a:t>
            </a:r>
          </a:p>
          <a:p>
            <a:r>
              <a:rPr lang="en-US" sz="3600" b="1">
                <a:solidFill>
                  <a:srgbClr val="00A181"/>
                </a:solidFill>
                <a:latin typeface="Roboto" panose="020B0604020202020204" charset="0"/>
              </a:rPr>
              <a:t>subplot</a:t>
            </a:r>
            <a:r>
              <a:rPr lang="en-US" sz="3600" b="1">
                <a:solidFill>
                  <a:srgbClr val="FFCC00"/>
                </a:solidFill>
                <a:latin typeface="Roboto" panose="020B0604020202020204" charset="0"/>
              </a:rPr>
              <a:t>(</a:t>
            </a:r>
            <a:r>
              <a:rPr lang="en-US" sz="3600" b="1">
                <a:solidFill>
                  <a:srgbClr val="FF0000"/>
                </a:solidFill>
                <a:latin typeface="Roboto" panose="020B0604020202020204" charset="0"/>
              </a:rPr>
              <a:t>1</a:t>
            </a:r>
            <a:r>
              <a:rPr lang="en-US" sz="3600" b="1">
                <a:latin typeface="Roboto" panose="020B0604020202020204" charset="0"/>
              </a:rPr>
              <a:t>,</a:t>
            </a:r>
            <a:r>
              <a:rPr lang="en-US" sz="3600" b="1">
                <a:solidFill>
                  <a:srgbClr val="FF0000"/>
                </a:solidFill>
                <a:latin typeface="Roboto" panose="020B0604020202020204" charset="0"/>
              </a:rPr>
              <a:t>2</a:t>
            </a:r>
            <a:r>
              <a:rPr lang="en-US" sz="3600" b="1">
                <a:latin typeface="Roboto" panose="020B0604020202020204" charset="0"/>
              </a:rPr>
              <a:t>,</a:t>
            </a:r>
            <a:r>
              <a:rPr lang="en-US" sz="3600" b="1">
                <a:solidFill>
                  <a:srgbClr val="FF0000"/>
                </a:solidFill>
                <a:latin typeface="Roboto" panose="020B0604020202020204" charset="0"/>
              </a:rPr>
              <a:t>1</a:t>
            </a:r>
            <a:r>
              <a:rPr lang="en-US" sz="3600" b="1">
                <a:solidFill>
                  <a:srgbClr val="FFCC00"/>
                </a:solidFill>
                <a:latin typeface="Roboto" panose="020B0604020202020204" charset="0"/>
              </a:rPr>
              <a:t>)</a:t>
            </a:r>
            <a:endParaRPr lang="en-US" sz="3600" b="1">
              <a:latin typeface="Roboto" panose="020B0604020202020204" charset="0"/>
            </a:endParaRPr>
          </a:p>
          <a:p>
            <a:r>
              <a:rPr lang="en-US" sz="3600" b="1">
                <a:solidFill>
                  <a:srgbClr val="00A181"/>
                </a:solidFill>
                <a:latin typeface="Roboto" panose="020B0604020202020204" charset="0"/>
              </a:rPr>
              <a:t>imshow</a:t>
            </a:r>
            <a:r>
              <a:rPr lang="en-US" sz="3600" b="1">
                <a:solidFill>
                  <a:srgbClr val="FFCC00"/>
                </a:solidFill>
                <a:latin typeface="Roboto" panose="020B0604020202020204" charset="0"/>
              </a:rPr>
              <a:t>(</a:t>
            </a:r>
            <a:r>
              <a:rPr lang="en-US" sz="3600" b="1">
                <a:solidFill>
                  <a:srgbClr val="0070C0"/>
                </a:solidFill>
                <a:latin typeface="Roboto" panose="020B0604020202020204" charset="0"/>
              </a:rPr>
              <a:t>img</a:t>
            </a:r>
            <a:r>
              <a:rPr lang="en-US" sz="3600" b="1">
                <a:solidFill>
                  <a:srgbClr val="FFCC00"/>
                </a:solidFill>
                <a:latin typeface="Roboto" panose="020B0604020202020204" charset="0"/>
              </a:rPr>
              <a:t>)</a:t>
            </a:r>
          </a:p>
          <a:p>
            <a:r>
              <a:rPr lang="en-US" sz="3600" b="1">
                <a:solidFill>
                  <a:srgbClr val="00A181"/>
                </a:solidFill>
                <a:latin typeface="Roboto" panose="020B0604020202020204" charset="0"/>
              </a:rPr>
              <a:t>subplot</a:t>
            </a:r>
            <a:r>
              <a:rPr lang="en-US" sz="3600" b="1">
                <a:solidFill>
                  <a:srgbClr val="FFCC00"/>
                </a:solidFill>
                <a:latin typeface="Roboto" panose="020B0604020202020204" charset="0"/>
              </a:rPr>
              <a:t>(</a:t>
            </a:r>
            <a:r>
              <a:rPr lang="en-US" sz="3600" b="1">
                <a:solidFill>
                  <a:srgbClr val="FF0000"/>
                </a:solidFill>
                <a:latin typeface="Roboto" panose="020B0604020202020204" charset="0"/>
              </a:rPr>
              <a:t>1</a:t>
            </a:r>
            <a:r>
              <a:rPr lang="en-US" sz="3600" b="1">
                <a:latin typeface="Roboto" panose="020B0604020202020204" charset="0"/>
              </a:rPr>
              <a:t>,</a:t>
            </a:r>
            <a:r>
              <a:rPr lang="en-US" sz="3600" b="1">
                <a:solidFill>
                  <a:srgbClr val="FF0000"/>
                </a:solidFill>
                <a:latin typeface="Roboto" panose="020B0604020202020204" charset="0"/>
              </a:rPr>
              <a:t>2</a:t>
            </a:r>
            <a:r>
              <a:rPr lang="en-US" sz="3600" b="1">
                <a:latin typeface="Roboto" panose="020B0604020202020204" charset="0"/>
              </a:rPr>
              <a:t>,</a:t>
            </a:r>
            <a:r>
              <a:rPr lang="en-US" sz="3600" b="1">
                <a:solidFill>
                  <a:srgbClr val="FF0000"/>
                </a:solidFill>
                <a:latin typeface="Roboto" panose="020B0604020202020204" charset="0"/>
              </a:rPr>
              <a:t>2</a:t>
            </a:r>
            <a:r>
              <a:rPr lang="en-US" sz="3600" b="1">
                <a:solidFill>
                  <a:srgbClr val="FFCC00"/>
                </a:solidFill>
                <a:latin typeface="Roboto" panose="020B0604020202020204" charset="0"/>
              </a:rPr>
              <a:t>)</a:t>
            </a:r>
          </a:p>
          <a:p>
            <a:r>
              <a:rPr lang="en-US" sz="3600" b="1">
                <a:solidFill>
                  <a:srgbClr val="00A181"/>
                </a:solidFill>
                <a:latin typeface="Roboto" panose="020B0604020202020204" charset="0"/>
              </a:rPr>
              <a:t>imshow</a:t>
            </a:r>
            <a:r>
              <a:rPr lang="en-US" sz="3600" b="1">
                <a:solidFill>
                  <a:srgbClr val="FFCC00"/>
                </a:solidFill>
                <a:latin typeface="Roboto" panose="020B0604020202020204" charset="0"/>
              </a:rPr>
              <a:t>(</a:t>
            </a:r>
            <a:r>
              <a:rPr lang="en-US" sz="3600" b="1">
                <a:solidFill>
                  <a:srgbClr val="0070C0"/>
                </a:solidFill>
                <a:latin typeface="Roboto" panose="020B0604020202020204" charset="0"/>
              </a:rPr>
              <a:t>new</a:t>
            </a:r>
            <a:r>
              <a:rPr lang="en-US" sz="3600" b="1">
                <a:latin typeface="Roboto" panose="020B0604020202020204" charset="0"/>
              </a:rPr>
              <a:t>&gt;</a:t>
            </a:r>
            <a:r>
              <a:rPr lang="en-US" sz="3600" b="1">
                <a:solidFill>
                  <a:srgbClr val="FF0000"/>
                </a:solidFill>
                <a:latin typeface="Roboto" panose="020B0604020202020204" charset="0"/>
              </a:rPr>
              <a:t>100</a:t>
            </a:r>
            <a:r>
              <a:rPr lang="en-US" sz="3600" b="1">
                <a:solidFill>
                  <a:srgbClr val="FFCC00"/>
                </a:solidFill>
                <a:latin typeface="Roboto" panose="020B0604020202020204" charset="0"/>
              </a:rPr>
              <a:t>)</a:t>
            </a:r>
          </a:p>
        </p:txBody>
      </p:sp>
      <p:sp>
        <p:nvSpPr>
          <p:cNvPr id="22" name="TextBox 21">
            <a:extLst>
              <a:ext uri="{FF2B5EF4-FFF2-40B4-BE49-F238E27FC236}">
                <a16:creationId xmlns:a16="http://schemas.microsoft.com/office/drawing/2014/main" id="{55F634BB-DFB5-4656-91DD-A2BE0AFC23B5}"/>
              </a:ext>
            </a:extLst>
          </p:cNvPr>
          <p:cNvSpPr txBox="1"/>
          <p:nvPr/>
        </p:nvSpPr>
        <p:spPr>
          <a:xfrm>
            <a:off x="9403693" y="228594"/>
            <a:ext cx="6799953" cy="1938992"/>
          </a:xfrm>
          <a:prstGeom prst="rect">
            <a:avLst/>
          </a:prstGeom>
          <a:noFill/>
        </p:spPr>
        <p:txBody>
          <a:bodyPr wrap="square" rtlCol="0">
            <a:spAutoFit/>
          </a:bodyPr>
          <a:lstStyle/>
          <a:p>
            <a:r>
              <a:rPr lang="en-US" sz="4000" b="1">
                <a:latin typeface="Roboto" panose="020B0604020202020204" charset="0"/>
                <a:ea typeface="Roboto" panose="020B0604020202020204" charset="0"/>
                <a:cs typeface="Roboto" panose="020B0604020202020204" charset="0"/>
              </a:rPr>
              <a:t>Ta lấy ng</a:t>
            </a:r>
            <a:r>
              <a:rPr lang="vi-VN" sz="4000" b="1">
                <a:latin typeface="Roboto" panose="020B0604020202020204" charset="0"/>
                <a:ea typeface="Roboto" panose="020B0604020202020204" charset="0"/>
                <a:cs typeface="Roboto" panose="020B0604020202020204" charset="0"/>
              </a:rPr>
              <a:t>ư</a:t>
            </a:r>
            <a:r>
              <a:rPr lang="en-US" sz="4000" b="1">
                <a:latin typeface="Roboto" panose="020B0604020202020204" charset="0"/>
                <a:ea typeface="Roboto" panose="020B0604020202020204" charset="0"/>
                <a:cs typeface="Roboto" panose="020B0604020202020204" charset="0"/>
              </a:rPr>
              <a:t>ỡng cụ thể là </a:t>
            </a:r>
            <a:r>
              <a:rPr lang="en-US" sz="4000" b="1">
                <a:solidFill>
                  <a:srgbClr val="FF0000"/>
                </a:solidFill>
                <a:latin typeface="Roboto" panose="020B0604020202020204" charset="0"/>
                <a:ea typeface="Roboto" panose="020B0604020202020204" charset="0"/>
                <a:cs typeface="Roboto" panose="020B0604020202020204" charset="0"/>
              </a:rPr>
              <a:t>100</a:t>
            </a:r>
          </a:p>
          <a:p>
            <a:pPr marL="571500"/>
            <a:r>
              <a:rPr lang="en-US" sz="4000" b="1">
                <a:solidFill>
                  <a:srgbClr val="C00000"/>
                </a:solidFill>
                <a:latin typeface="Roboto" panose="020B0604020202020204" charset="0"/>
                <a:ea typeface="Roboto" panose="020B0604020202020204" charset="0"/>
                <a:cs typeface="Roboto" panose="020B0604020202020204" charset="0"/>
              </a:rPr>
              <a:t>&gt;100 thì pixel đó = 255</a:t>
            </a:r>
            <a:br>
              <a:rPr lang="en-US" sz="4000" b="1">
                <a:solidFill>
                  <a:srgbClr val="C00000"/>
                </a:solidFill>
                <a:latin typeface="Roboto" panose="020B0604020202020204" charset="0"/>
                <a:ea typeface="Roboto" panose="020B0604020202020204" charset="0"/>
                <a:cs typeface="Roboto" panose="020B0604020202020204" charset="0"/>
              </a:rPr>
            </a:br>
            <a:r>
              <a:rPr lang="en-US" sz="4000" b="1">
                <a:solidFill>
                  <a:srgbClr val="C00000"/>
                </a:solidFill>
                <a:latin typeface="Roboto" panose="020B0604020202020204" charset="0"/>
                <a:ea typeface="Roboto" panose="020B0604020202020204" charset="0"/>
                <a:cs typeface="Roboto" panose="020B0604020202020204" charset="0"/>
              </a:rPr>
              <a:t>&lt;=100 thì = 0</a:t>
            </a:r>
          </a:p>
        </p:txBody>
      </p:sp>
      <p:sp>
        <p:nvSpPr>
          <p:cNvPr id="21" name="TextBox 20">
            <a:extLst>
              <a:ext uri="{FF2B5EF4-FFF2-40B4-BE49-F238E27FC236}">
                <a16:creationId xmlns:a16="http://schemas.microsoft.com/office/drawing/2014/main" id="{23BA0967-FB2B-4E9A-90BC-64848E275241}"/>
              </a:ext>
            </a:extLst>
          </p:cNvPr>
          <p:cNvSpPr txBox="1"/>
          <p:nvPr/>
        </p:nvSpPr>
        <p:spPr>
          <a:xfrm>
            <a:off x="0" y="0"/>
            <a:ext cx="4800600" cy="923330"/>
          </a:xfrm>
          <a:prstGeom prst="rect">
            <a:avLst/>
          </a:prstGeom>
          <a:solidFill>
            <a:srgbClr val="004651"/>
          </a:solidFill>
        </p:spPr>
        <p:txBody>
          <a:bodyPr wrap="square" rtlCol="0">
            <a:spAutoFit/>
          </a:bodyPr>
          <a:lstStyle/>
          <a:p>
            <a:pPr algn="ctr"/>
            <a:r>
              <a:rPr lang="en-US" sz="5400" dirty="0">
                <a:solidFill>
                  <a:schemeClr val="bg1"/>
                </a:solidFill>
                <a:latin typeface="Roboto" panose="020B0604020202020204" charset="0"/>
                <a:cs typeface="Roboto" panose="020B0604020202020204" charset="0"/>
              </a:rPr>
              <a:t>2</a:t>
            </a:r>
            <a:r>
              <a:rPr lang="en-US" sz="5400">
                <a:solidFill>
                  <a:schemeClr val="bg1"/>
                </a:solidFill>
                <a:latin typeface="Roboto" panose="020B0604020202020204" charset="0"/>
                <a:cs typeface="Roboto" panose="020B0604020202020204" charset="0"/>
              </a:rPr>
              <a:t>. Ngưỡng đ</a:t>
            </a:r>
            <a:r>
              <a:rPr lang="vi-VN" sz="5400">
                <a:solidFill>
                  <a:schemeClr val="bg1"/>
                </a:solidFill>
                <a:latin typeface="Roboto" panose="020B0604020202020204" charset="0"/>
                <a:cs typeface="Roboto" panose="020B0604020202020204" charset="0"/>
              </a:rPr>
              <a:t>ơ</a:t>
            </a:r>
            <a:r>
              <a:rPr lang="en-US" sz="5400">
                <a:solidFill>
                  <a:schemeClr val="bg1"/>
                </a:solidFill>
                <a:latin typeface="Roboto" panose="020B0604020202020204" charset="0"/>
                <a:cs typeface="Roboto" panose="020B0604020202020204" charset="0"/>
              </a:rPr>
              <a:t>n</a:t>
            </a:r>
            <a:endParaRPr lang="en-US" sz="5400" dirty="0">
              <a:solidFill>
                <a:schemeClr val="bg1"/>
              </a:solidFill>
              <a:latin typeface="Roboto" panose="020B0604020202020204" charset="0"/>
              <a:cs typeface="Roboto" panose="020B0604020202020204" charset="0"/>
            </a:endParaRPr>
          </a:p>
        </p:txBody>
      </p:sp>
    </p:spTree>
    <p:extLst>
      <p:ext uri="{BB962C8B-B14F-4D97-AF65-F5344CB8AC3E}">
        <p14:creationId xmlns:p14="http://schemas.microsoft.com/office/powerpoint/2010/main" val="26886143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898</TotalTime>
  <Words>1321</Words>
  <Application>Microsoft Office PowerPoint</Application>
  <PresentationFormat>Custom</PresentationFormat>
  <Paragraphs>112</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Roboto</vt:lpstr>
      <vt:lpstr>Arial</vt:lpstr>
      <vt:lpstr>Calibri</vt:lpstr>
      <vt:lpstr>Muli Bold</vt:lpstr>
      <vt:lpstr>Webdings</vt:lpstr>
      <vt:lpstr>Muli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QB Gamer</dc:creator>
  <cp:lastModifiedBy>QB Gamer</cp:lastModifiedBy>
  <cp:revision>91</cp:revision>
  <dcterms:created xsi:type="dcterms:W3CDTF">2006-08-16T00:00:00Z</dcterms:created>
  <dcterms:modified xsi:type="dcterms:W3CDTF">2023-05-14T05:33:04Z</dcterms:modified>
  <dc:identifier>DAFeBHaeazA</dc:identifier>
</cp:coreProperties>
</file>